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9" d="100"/>
          <a:sy n="109" d="100"/>
        </p:scale>
        <p:origin x="72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41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pic>
        <p:nvPicPr>
          <p:cNvPr id="4" name="Image 1" descr="gen-dedup-79994c8f91024e5d6ba2500412451125.png"/>
          <p:cNvPicPr>
            <a:picLocks noChangeAspect="1"/>
          </p:cNvPicPr>
          <p:nvPr/>
        </p:nvPicPr>
        <p:blipFill>
          <a:blip r:embed="rId4"/>
          <a:srcRect/>
          <a:stretch/>
        </p:blipFill>
        <p:spPr>
          <a:xfrm>
            <a:off x="9334195" y="-476402"/>
            <a:ext cx="3333902" cy="3333902"/>
          </a:xfrm>
          <a:prstGeom prst="rect">
            <a:avLst/>
          </a:prstGeom>
        </p:spPr>
      </p:pic>
      <p:pic>
        <p:nvPicPr>
          <p:cNvPr id="5" name="Image 2" descr="gen-dedup-f5dcb5db06a4889637c4fd1f28bfc4d9.png"/>
          <p:cNvPicPr>
            <a:picLocks noChangeAspect="1"/>
          </p:cNvPicPr>
          <p:nvPr/>
        </p:nvPicPr>
        <p:blipFill>
          <a:blip r:embed="rId5"/>
          <a:srcRect/>
          <a:stretch/>
        </p:blipFill>
        <p:spPr>
          <a:xfrm>
            <a:off x="-952805" y="4000500"/>
            <a:ext cx="3810305" cy="3810305"/>
          </a:xfrm>
          <a:prstGeom prst="rect">
            <a:avLst/>
          </a:prstGeom>
        </p:spPr>
      </p:pic>
      <p:pic>
        <p:nvPicPr>
          <p:cNvPr id="6" name="Image 3" descr="gen-dedup-4bb0ec392722afcfdc2efc2ed46af31e.png"/>
          <p:cNvPicPr>
            <a:picLocks noChangeAspect="1"/>
          </p:cNvPicPr>
          <p:nvPr/>
        </p:nvPicPr>
        <p:blipFill>
          <a:blip r:embed="rId6"/>
          <a:srcRect/>
          <a:stretch/>
        </p:blipFill>
        <p:spPr>
          <a:xfrm>
            <a:off x="5619902" y="923544"/>
            <a:ext cx="952805" cy="952805"/>
          </a:xfrm>
          <a:prstGeom prst="rect">
            <a:avLst/>
          </a:prstGeom>
        </p:spPr>
      </p:pic>
      <p:sp>
        <p:nvSpPr>
          <p:cNvPr id="7" name="Text 1"/>
          <p:cNvSpPr txBox="1"/>
          <p:nvPr/>
        </p:nvSpPr>
        <p:spPr>
          <a:xfrm>
            <a:off x="790956" y="2162556"/>
            <a:ext cx="10619842" cy="1010412"/>
          </a:xfrm>
          <a:prstGeom prst="rect">
            <a:avLst/>
          </a:prstGeom>
          <a:noFill/>
          <a:ln/>
        </p:spPr>
        <p:txBody>
          <a:bodyPr wrap="square" lIns="0" tIns="0" rIns="0" bIns="0" rtlCol="0" anchor="ctr"/>
          <a:lstStyle/>
          <a:p>
            <a:pPr marL="0" indent="0" algn="ctr">
              <a:buNone/>
            </a:pPr>
            <a:r>
              <a:rPr lang="en-US" sz="7200" b="1" kern="0" spc="-150" dirty="0">
                <a:solidFill>
                  <a:srgbClr val="FFFFFF"/>
                </a:solidFill>
                <a:latin typeface="Inter" pitchFamily="34" charset="0"/>
                <a:ea typeface="Inter" pitchFamily="34" charset="-122"/>
                <a:cs typeface="Inter" pitchFamily="34" charset="-120"/>
              </a:rPr>
              <a:t>Annual Town Meeting</a:t>
            </a:r>
            <a:endParaRPr lang="en-US" sz="7200" dirty="0"/>
          </a:p>
        </p:txBody>
      </p:sp>
      <p:sp>
        <p:nvSpPr>
          <p:cNvPr id="8" name="Text 2"/>
          <p:cNvSpPr txBox="1"/>
          <p:nvPr/>
        </p:nvSpPr>
        <p:spPr>
          <a:xfrm>
            <a:off x="3275381" y="3263494"/>
            <a:ext cx="5647334" cy="486461"/>
          </a:xfrm>
          <a:prstGeom prst="rect">
            <a:avLst/>
          </a:prstGeom>
          <a:noFill/>
          <a:ln/>
        </p:spPr>
        <p:txBody>
          <a:bodyPr wrap="square" lIns="0" tIns="0" rIns="0" bIns="0" rtlCol="0" anchor="ctr"/>
          <a:lstStyle/>
          <a:p>
            <a:pPr marL="0" indent="0" algn="ctr">
              <a:buNone/>
            </a:pPr>
            <a:r>
              <a:rPr lang="en-US" sz="3100" b="1" dirty="0">
                <a:solidFill>
                  <a:srgbClr val="C9A227"/>
                </a:solidFill>
                <a:latin typeface="Inter" pitchFamily="34" charset="0"/>
                <a:ea typeface="Inter" pitchFamily="34" charset="-122"/>
                <a:cs typeface="Inter" pitchFamily="34" charset="-120"/>
              </a:rPr>
              <a:t>June 1, 2026 • 7:00 PM</a:t>
            </a:r>
            <a:endParaRPr lang="en-US" sz="3100" dirty="0"/>
          </a:p>
        </p:txBody>
      </p:sp>
      <p:sp>
        <p:nvSpPr>
          <p:cNvPr id="9" name="Text 3"/>
          <p:cNvSpPr txBox="1"/>
          <p:nvPr/>
        </p:nvSpPr>
        <p:spPr>
          <a:xfrm>
            <a:off x="3595421" y="4130345"/>
            <a:ext cx="5009998" cy="562356"/>
          </a:xfrm>
          <a:prstGeom prst="rect">
            <a:avLst/>
          </a:prstGeom>
          <a:noFill/>
          <a:ln/>
        </p:spPr>
        <p:txBody>
          <a:bodyPr wrap="square" lIns="0" tIns="0" rIns="0" bIns="0" rtlCol="0" anchor="ctr"/>
          <a:lstStyle/>
          <a:p>
            <a:pPr marL="0" indent="0" algn="ctr">
              <a:buNone/>
            </a:pPr>
            <a:r>
              <a:rPr lang="en-US" sz="3600" b="1" dirty="0">
                <a:solidFill>
                  <a:srgbClr val="FFFFFF"/>
                </a:solidFill>
                <a:latin typeface="Inter" pitchFamily="34" charset="0"/>
                <a:ea typeface="Inter" pitchFamily="34" charset="-122"/>
                <a:cs typeface="Inter" pitchFamily="34" charset="-120"/>
              </a:rPr>
              <a:t>Berkley Residents</a:t>
            </a:r>
            <a:endParaRPr lang="en-US" sz="3600" dirty="0"/>
          </a:p>
        </p:txBody>
      </p:sp>
      <p:sp>
        <p:nvSpPr>
          <p:cNvPr id="10" name="Text 4"/>
          <p:cNvSpPr txBox="1"/>
          <p:nvPr/>
        </p:nvSpPr>
        <p:spPr>
          <a:xfrm>
            <a:off x="2404872" y="4882896"/>
            <a:ext cx="7392010" cy="486461"/>
          </a:xfrm>
          <a:prstGeom prst="rect">
            <a:avLst/>
          </a:prstGeom>
          <a:noFill/>
          <a:ln/>
        </p:spPr>
        <p:txBody>
          <a:bodyPr wrap="square" lIns="0" tIns="0" rIns="0" bIns="0" rtlCol="0" anchor="ctr"/>
          <a:lstStyle/>
          <a:p>
            <a:pPr marL="0" indent="0" algn="ctr">
              <a:buNone/>
            </a:pPr>
            <a:r>
              <a:rPr lang="en-US" sz="2700" dirty="0">
                <a:solidFill>
                  <a:srgbClr val="FFFFFF">
                    <a:alpha val="90000"/>
                  </a:srgbClr>
                </a:solidFill>
                <a:latin typeface="Inter" pitchFamily="34" charset="0"/>
                <a:ea typeface="Inter" pitchFamily="34" charset="-122"/>
                <a:cs typeface="Inter" pitchFamily="34" charset="-120"/>
              </a:rPr>
              <a:t>Explanation of the Warrant Articles</a:t>
            </a:r>
            <a:endParaRPr lang="en-US" sz="2700" dirty="0"/>
          </a:p>
        </p:txBody>
      </p:sp>
      <p:sp>
        <p:nvSpPr>
          <p:cNvPr id="11" name="Text 5"/>
          <p:cNvSpPr txBox="1"/>
          <p:nvPr/>
        </p:nvSpPr>
        <p:spPr>
          <a:xfrm>
            <a:off x="2991917" y="6003950"/>
            <a:ext cx="1948586" cy="381305"/>
          </a:xfrm>
          <a:prstGeom prst="rect">
            <a:avLst/>
          </a:prstGeom>
          <a:noFill/>
          <a:ln/>
        </p:spPr>
        <p:txBody>
          <a:bodyPr wrap="square" lIns="0" tIns="0" rIns="0" bIns="0" rtlCol="0" anchor="ctr"/>
          <a:lstStyle/>
          <a:p>
            <a:pPr marL="0" indent="0" algn="l">
              <a:buNone/>
            </a:pPr>
            <a:r>
              <a:rPr lang="en-US" sz="2200" dirty="0">
                <a:solidFill>
                  <a:srgbClr val="FFFFFF">
                    <a:alpha val="85000"/>
                  </a:srgbClr>
                </a:solidFill>
                <a:latin typeface="Inter" pitchFamily="34" charset="0"/>
                <a:ea typeface="Inter" pitchFamily="34" charset="-122"/>
                <a:cs typeface="Inter" pitchFamily="34" charset="-120"/>
              </a:rPr>
              <a:t> Berkley, MA</a:t>
            </a:r>
            <a:endParaRPr lang="en-US" sz="2200" dirty="0"/>
          </a:p>
        </p:txBody>
      </p:sp>
      <p:sp>
        <p:nvSpPr>
          <p:cNvPr id="12" name="Text 6"/>
          <p:cNvSpPr txBox="1"/>
          <p:nvPr/>
        </p:nvSpPr>
        <p:spPr>
          <a:xfrm>
            <a:off x="5262372" y="6003950"/>
            <a:ext cx="2136953" cy="381305"/>
          </a:xfrm>
          <a:prstGeom prst="rect">
            <a:avLst/>
          </a:prstGeom>
          <a:noFill/>
          <a:ln/>
        </p:spPr>
        <p:txBody>
          <a:bodyPr wrap="square" lIns="0" tIns="0" rIns="0" bIns="0" rtlCol="0" anchor="ctr"/>
          <a:lstStyle/>
          <a:p>
            <a:pPr marL="0" indent="0" algn="l">
              <a:buNone/>
            </a:pPr>
            <a:r>
              <a:rPr lang="en-US" sz="2200" dirty="0">
                <a:solidFill>
                  <a:srgbClr val="FFFFFF">
                    <a:alpha val="85000"/>
                  </a:srgbClr>
                </a:solidFill>
                <a:latin typeface="Inter" pitchFamily="34" charset="0"/>
                <a:ea typeface="Inter" pitchFamily="34" charset="-122"/>
                <a:cs typeface="Inter" pitchFamily="34" charset="-120"/>
              </a:rPr>
              <a:t> Town Meeting</a:t>
            </a:r>
            <a:endParaRPr lang="en-US" sz="2200" dirty="0"/>
          </a:p>
        </p:txBody>
      </p:sp>
      <p:sp>
        <p:nvSpPr>
          <p:cNvPr id="13" name="Text 7"/>
          <p:cNvSpPr txBox="1"/>
          <p:nvPr/>
        </p:nvSpPr>
        <p:spPr>
          <a:xfrm>
            <a:off x="7823606" y="6003950"/>
            <a:ext cx="1756562" cy="381305"/>
          </a:xfrm>
          <a:prstGeom prst="rect">
            <a:avLst/>
          </a:prstGeom>
          <a:noFill/>
          <a:ln/>
        </p:spPr>
        <p:txBody>
          <a:bodyPr wrap="square" lIns="0" tIns="0" rIns="0" bIns="0" rtlCol="0" anchor="ctr"/>
          <a:lstStyle/>
          <a:p>
            <a:pPr marL="0" indent="0" algn="l">
              <a:buNone/>
            </a:pPr>
            <a:r>
              <a:rPr lang="en-US" sz="2200" dirty="0">
                <a:solidFill>
                  <a:srgbClr val="FFFFFF">
                    <a:alpha val="85000"/>
                  </a:srgbClr>
                </a:solidFill>
                <a:latin typeface="Inter" pitchFamily="34" charset="0"/>
                <a:ea typeface="Inter" pitchFamily="34" charset="-122"/>
                <a:cs typeface="Inter" pitchFamily="34" charset="-120"/>
              </a:rPr>
              <a:t> 20 Articles</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3A5F"/>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800100"/>
          </a:xfrm>
          <a:prstGeom prst="rect">
            <a:avLst/>
          </a:prstGeom>
          <a:solidFill>
            <a:srgbClr val="FFFFFF">
              <a:alpha val="10000"/>
            </a:srgbClr>
          </a:solidFill>
          <a:ln/>
        </p:spPr>
      </p:sp>
      <p:sp>
        <p:nvSpPr>
          <p:cNvPr id="5" name="Shape 2"/>
          <p:cNvSpPr/>
          <p:nvPr/>
        </p:nvSpPr>
        <p:spPr>
          <a:xfrm>
            <a:off x="0" y="780898"/>
            <a:ext cx="12191695" cy="19202"/>
          </a:xfrm>
          <a:prstGeom prst="rect">
            <a:avLst/>
          </a:prstGeom>
          <a:solidFill>
            <a:srgbClr val="FFFFFF">
              <a:alpha val="20000"/>
            </a:srgbClr>
          </a:solidFill>
          <a:ln w="12700">
            <a:solidFill>
              <a:srgbClr val="FFFFFF">
                <a:alpha val="0"/>
              </a:srgbClr>
            </a:solidFill>
            <a:prstDash val="solid"/>
          </a:ln>
        </p:spPr>
      </p:sp>
      <p:sp>
        <p:nvSpPr>
          <p:cNvPr id="6" name="Shape 3"/>
          <p:cNvSpPr/>
          <p:nvPr/>
        </p:nvSpPr>
        <p:spPr>
          <a:xfrm>
            <a:off x="571500" y="2095805"/>
            <a:ext cx="3372307" cy="952805"/>
          </a:xfrm>
          <a:prstGeom prst="roundRect">
            <a:avLst>
              <a:gd name="adj" fmla="val 19194"/>
            </a:avLst>
          </a:prstGeom>
          <a:solidFill>
            <a:srgbClr val="FFFFFF">
              <a:alpha val="10000"/>
            </a:srgbClr>
          </a:solidFill>
          <a:ln/>
        </p:spPr>
      </p:sp>
      <p:sp>
        <p:nvSpPr>
          <p:cNvPr id="7" name="Shape 4"/>
          <p:cNvSpPr/>
          <p:nvPr/>
        </p:nvSpPr>
        <p:spPr>
          <a:xfrm>
            <a:off x="571500" y="2095805"/>
            <a:ext cx="38405" cy="952805"/>
          </a:xfrm>
          <a:prstGeom prst="roundRect">
            <a:avLst>
              <a:gd name="adj" fmla="val 476188"/>
            </a:avLst>
          </a:prstGeom>
          <a:solidFill>
            <a:srgbClr val="C9A227"/>
          </a:solidFill>
          <a:ln w="12700">
            <a:solidFill>
              <a:srgbClr val="C9A227">
                <a:alpha val="0"/>
              </a:srgbClr>
            </a:solidFill>
            <a:prstDash val="solid"/>
          </a:ln>
        </p:spPr>
      </p:sp>
      <p:sp>
        <p:nvSpPr>
          <p:cNvPr id="8" name="Shape 5"/>
          <p:cNvSpPr/>
          <p:nvPr/>
        </p:nvSpPr>
        <p:spPr>
          <a:xfrm>
            <a:off x="4095598" y="2095805"/>
            <a:ext cx="3372307" cy="952805"/>
          </a:xfrm>
          <a:prstGeom prst="roundRect">
            <a:avLst>
              <a:gd name="adj" fmla="val 19194"/>
            </a:avLst>
          </a:prstGeom>
          <a:solidFill>
            <a:srgbClr val="FFFFFF">
              <a:alpha val="10000"/>
            </a:srgbClr>
          </a:solidFill>
          <a:ln/>
        </p:spPr>
      </p:sp>
      <p:sp>
        <p:nvSpPr>
          <p:cNvPr id="9" name="Shape 6"/>
          <p:cNvSpPr/>
          <p:nvPr/>
        </p:nvSpPr>
        <p:spPr>
          <a:xfrm>
            <a:off x="4095598" y="2095805"/>
            <a:ext cx="38405" cy="952805"/>
          </a:xfrm>
          <a:prstGeom prst="roundRect">
            <a:avLst>
              <a:gd name="adj" fmla="val 476188"/>
            </a:avLst>
          </a:prstGeom>
          <a:solidFill>
            <a:srgbClr val="C9A227"/>
          </a:solidFill>
          <a:ln w="12700">
            <a:solidFill>
              <a:srgbClr val="C9A227">
                <a:alpha val="0"/>
              </a:srgbClr>
            </a:solidFill>
            <a:prstDash val="solid"/>
          </a:ln>
        </p:spPr>
      </p:sp>
      <p:sp>
        <p:nvSpPr>
          <p:cNvPr id="10" name="Shape 7"/>
          <p:cNvSpPr/>
          <p:nvPr/>
        </p:nvSpPr>
        <p:spPr>
          <a:xfrm>
            <a:off x="571500" y="3191256"/>
            <a:ext cx="3372307" cy="952805"/>
          </a:xfrm>
          <a:prstGeom prst="roundRect">
            <a:avLst>
              <a:gd name="adj" fmla="val 19194"/>
            </a:avLst>
          </a:prstGeom>
          <a:solidFill>
            <a:srgbClr val="FFFFFF">
              <a:alpha val="10000"/>
            </a:srgbClr>
          </a:solidFill>
          <a:ln/>
        </p:spPr>
      </p:sp>
      <p:sp>
        <p:nvSpPr>
          <p:cNvPr id="11" name="Shape 8"/>
          <p:cNvSpPr/>
          <p:nvPr/>
        </p:nvSpPr>
        <p:spPr>
          <a:xfrm>
            <a:off x="571500" y="3191256"/>
            <a:ext cx="38405" cy="952805"/>
          </a:xfrm>
          <a:prstGeom prst="roundRect">
            <a:avLst>
              <a:gd name="adj" fmla="val 476188"/>
            </a:avLst>
          </a:prstGeom>
          <a:solidFill>
            <a:srgbClr val="C9A227"/>
          </a:solidFill>
          <a:ln w="12700">
            <a:solidFill>
              <a:srgbClr val="C9A227">
                <a:alpha val="0"/>
              </a:srgbClr>
            </a:solidFill>
            <a:prstDash val="solid"/>
          </a:ln>
        </p:spPr>
      </p:sp>
      <p:sp>
        <p:nvSpPr>
          <p:cNvPr id="12" name="Shape 9"/>
          <p:cNvSpPr/>
          <p:nvPr/>
        </p:nvSpPr>
        <p:spPr>
          <a:xfrm>
            <a:off x="4095598" y="3191256"/>
            <a:ext cx="3372307" cy="952805"/>
          </a:xfrm>
          <a:prstGeom prst="roundRect">
            <a:avLst>
              <a:gd name="adj" fmla="val 19194"/>
            </a:avLst>
          </a:prstGeom>
          <a:solidFill>
            <a:srgbClr val="FFFFFF">
              <a:alpha val="10000"/>
            </a:srgbClr>
          </a:solidFill>
          <a:ln/>
        </p:spPr>
      </p:sp>
      <p:sp>
        <p:nvSpPr>
          <p:cNvPr id="13" name="Shape 10"/>
          <p:cNvSpPr/>
          <p:nvPr/>
        </p:nvSpPr>
        <p:spPr>
          <a:xfrm>
            <a:off x="4095598" y="3191256"/>
            <a:ext cx="38405" cy="952805"/>
          </a:xfrm>
          <a:prstGeom prst="roundRect">
            <a:avLst>
              <a:gd name="adj" fmla="val 476188"/>
            </a:avLst>
          </a:prstGeom>
          <a:solidFill>
            <a:srgbClr val="C9A227"/>
          </a:solidFill>
          <a:ln w="12700">
            <a:solidFill>
              <a:srgbClr val="C9A227">
                <a:alpha val="0"/>
              </a:srgbClr>
            </a:solidFill>
            <a:prstDash val="solid"/>
          </a:ln>
        </p:spPr>
      </p:sp>
      <p:sp>
        <p:nvSpPr>
          <p:cNvPr id="14" name="Shape 11"/>
          <p:cNvSpPr/>
          <p:nvPr/>
        </p:nvSpPr>
        <p:spPr>
          <a:xfrm>
            <a:off x="571500" y="4286707"/>
            <a:ext cx="3372307" cy="952805"/>
          </a:xfrm>
          <a:prstGeom prst="roundRect">
            <a:avLst>
              <a:gd name="adj" fmla="val 19194"/>
            </a:avLst>
          </a:prstGeom>
          <a:solidFill>
            <a:srgbClr val="FFFFFF">
              <a:alpha val="10000"/>
            </a:srgbClr>
          </a:solidFill>
          <a:ln/>
        </p:spPr>
      </p:sp>
      <p:sp>
        <p:nvSpPr>
          <p:cNvPr id="15" name="Shape 12"/>
          <p:cNvSpPr/>
          <p:nvPr/>
        </p:nvSpPr>
        <p:spPr>
          <a:xfrm>
            <a:off x="571500" y="4286707"/>
            <a:ext cx="38405" cy="952805"/>
          </a:xfrm>
          <a:prstGeom prst="roundRect">
            <a:avLst>
              <a:gd name="adj" fmla="val 476188"/>
            </a:avLst>
          </a:prstGeom>
          <a:solidFill>
            <a:srgbClr val="C9A227"/>
          </a:solidFill>
          <a:ln w="12700">
            <a:solidFill>
              <a:srgbClr val="C9A227">
                <a:alpha val="0"/>
              </a:srgbClr>
            </a:solidFill>
            <a:prstDash val="solid"/>
          </a:ln>
        </p:spPr>
      </p:sp>
      <p:sp>
        <p:nvSpPr>
          <p:cNvPr id="16" name="Shape 13"/>
          <p:cNvSpPr/>
          <p:nvPr/>
        </p:nvSpPr>
        <p:spPr>
          <a:xfrm>
            <a:off x="4095598" y="4286707"/>
            <a:ext cx="3372307" cy="952805"/>
          </a:xfrm>
          <a:prstGeom prst="roundRect">
            <a:avLst>
              <a:gd name="adj" fmla="val 19194"/>
            </a:avLst>
          </a:prstGeom>
          <a:solidFill>
            <a:srgbClr val="FFFFFF">
              <a:alpha val="10000"/>
            </a:srgbClr>
          </a:solidFill>
          <a:ln/>
        </p:spPr>
      </p:sp>
      <p:sp>
        <p:nvSpPr>
          <p:cNvPr id="17" name="Shape 14"/>
          <p:cNvSpPr/>
          <p:nvPr/>
        </p:nvSpPr>
        <p:spPr>
          <a:xfrm>
            <a:off x="4095598" y="4286707"/>
            <a:ext cx="38405" cy="952805"/>
          </a:xfrm>
          <a:prstGeom prst="roundRect">
            <a:avLst>
              <a:gd name="adj" fmla="val 476188"/>
            </a:avLst>
          </a:prstGeom>
          <a:solidFill>
            <a:srgbClr val="C9A227"/>
          </a:solidFill>
          <a:ln w="12700">
            <a:solidFill>
              <a:srgbClr val="C9A227">
                <a:alpha val="0"/>
              </a:srgbClr>
            </a:solidFill>
            <a:prstDash val="solid"/>
          </a:ln>
        </p:spPr>
      </p:sp>
      <p:sp>
        <p:nvSpPr>
          <p:cNvPr id="18" name="Shape 15"/>
          <p:cNvSpPr/>
          <p:nvPr/>
        </p:nvSpPr>
        <p:spPr>
          <a:xfrm>
            <a:off x="571500" y="5381244"/>
            <a:ext cx="6858000" cy="666598"/>
          </a:xfrm>
          <a:prstGeom prst="roundRect">
            <a:avLst>
              <a:gd name="adj" fmla="val 31354"/>
            </a:avLst>
          </a:prstGeom>
          <a:solidFill>
            <a:srgbClr val="C9A227">
              <a:alpha val="15000"/>
            </a:srgbClr>
          </a:solidFill>
          <a:ln w="12700">
            <a:solidFill>
              <a:srgbClr val="FFFFFF">
                <a:alpha val="0"/>
              </a:srgbClr>
            </a:solidFill>
            <a:prstDash val="solid"/>
          </a:ln>
        </p:spPr>
      </p:sp>
      <p:sp>
        <p:nvSpPr>
          <p:cNvPr id="19" name="Shape 16"/>
          <p:cNvSpPr/>
          <p:nvPr/>
        </p:nvSpPr>
        <p:spPr>
          <a:xfrm>
            <a:off x="7810805" y="2095805"/>
            <a:ext cx="3847795" cy="1429207"/>
          </a:xfrm>
          <a:prstGeom prst="roundRect">
            <a:avLst>
              <a:gd name="adj" fmla="val 10237"/>
            </a:avLst>
          </a:prstGeom>
          <a:solidFill>
            <a:srgbClr val="FFFFFF">
              <a:alpha val="8000"/>
            </a:srgbClr>
          </a:solidFill>
          <a:ln/>
        </p:spPr>
      </p:sp>
      <p:sp>
        <p:nvSpPr>
          <p:cNvPr id="20" name="Shape 17"/>
          <p:cNvSpPr/>
          <p:nvPr/>
        </p:nvSpPr>
        <p:spPr>
          <a:xfrm>
            <a:off x="7810805" y="2095805"/>
            <a:ext cx="38405" cy="1429207"/>
          </a:xfrm>
          <a:prstGeom prst="roundRect">
            <a:avLst>
              <a:gd name="adj" fmla="val 380950"/>
            </a:avLst>
          </a:prstGeom>
          <a:solidFill>
            <a:srgbClr val="C9A227"/>
          </a:solidFill>
          <a:ln w="12700">
            <a:solidFill>
              <a:srgbClr val="C9A227">
                <a:alpha val="0"/>
              </a:srgbClr>
            </a:solidFill>
            <a:prstDash val="solid"/>
          </a:ln>
        </p:spPr>
      </p:sp>
      <p:sp>
        <p:nvSpPr>
          <p:cNvPr id="21" name="Shape 18"/>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pic>
        <p:nvPicPr>
          <p:cNvPr id="22" name="Image 1" descr="gen-dedup-05dc34db560da9c4d9f6860df945d1d8.png"/>
          <p:cNvPicPr>
            <a:picLocks noChangeAspect="1"/>
          </p:cNvPicPr>
          <p:nvPr/>
        </p:nvPicPr>
        <p:blipFill>
          <a:blip r:embed="rId4"/>
          <a:srcRect/>
          <a:stretch/>
        </p:blipFill>
        <p:spPr>
          <a:xfrm>
            <a:off x="571500" y="142646"/>
            <a:ext cx="533095" cy="533095"/>
          </a:xfrm>
          <a:prstGeom prst="rect">
            <a:avLst/>
          </a:prstGeom>
        </p:spPr>
      </p:pic>
      <p:pic>
        <p:nvPicPr>
          <p:cNvPr id="23" name="Image 2" descr="gen-dedup-5dfdc7e27dbb91a0330fced165aef72b.png"/>
          <p:cNvPicPr>
            <a:picLocks noChangeAspect="1"/>
          </p:cNvPicPr>
          <p:nvPr/>
        </p:nvPicPr>
        <p:blipFill>
          <a:blip r:embed="rId5"/>
          <a:srcRect/>
          <a:stretch/>
        </p:blipFill>
        <p:spPr>
          <a:xfrm>
            <a:off x="724205" y="295351"/>
            <a:ext cx="228600" cy="228600"/>
          </a:xfrm>
          <a:prstGeom prst="rect">
            <a:avLst/>
          </a:prstGeom>
        </p:spPr>
      </p:pic>
      <p:sp>
        <p:nvSpPr>
          <p:cNvPr id="24" name="Text 19"/>
          <p:cNvSpPr txBox="1"/>
          <p:nvPr/>
        </p:nvSpPr>
        <p:spPr>
          <a:xfrm>
            <a:off x="1190549" y="209398"/>
            <a:ext cx="2857500"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25" name="Text 20"/>
          <p:cNvSpPr txBox="1"/>
          <p:nvPr/>
        </p:nvSpPr>
        <p:spPr>
          <a:xfrm>
            <a:off x="8762695" y="171907"/>
            <a:ext cx="2857500" cy="200254"/>
          </a:xfrm>
          <a:prstGeom prst="rect">
            <a:avLst/>
          </a:prstGeom>
          <a:noFill/>
          <a:ln/>
        </p:spPr>
        <p:txBody>
          <a:bodyPr wrap="square" lIns="0" tIns="0" rIns="0" bIns="0" rtlCol="0" anchor="ctr"/>
          <a:lstStyle/>
          <a:p>
            <a:pPr marL="0" indent="0" algn="r">
              <a:buNone/>
            </a:pPr>
            <a:r>
              <a:rPr lang="en-US" sz="1300" b="1" dirty="0">
                <a:solidFill>
                  <a:srgbClr val="FFFFFF"/>
                </a:solidFill>
                <a:latin typeface="Inter" pitchFamily="34" charset="0"/>
                <a:ea typeface="Inter" pitchFamily="34" charset="-122"/>
                <a:cs typeface="Inter" pitchFamily="34" charset="-120"/>
              </a:rPr>
              <a:t>Annual Town Meeting</a:t>
            </a:r>
            <a:endParaRPr lang="en-US" sz="1300" dirty="0"/>
          </a:p>
        </p:txBody>
      </p:sp>
      <p:sp>
        <p:nvSpPr>
          <p:cNvPr id="26" name="Text 21"/>
          <p:cNvSpPr txBox="1"/>
          <p:nvPr/>
        </p:nvSpPr>
        <p:spPr>
          <a:xfrm>
            <a:off x="8762695" y="390449"/>
            <a:ext cx="285750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27" name="Text 22"/>
          <p:cNvSpPr txBox="1"/>
          <p:nvPr/>
        </p:nvSpPr>
        <p:spPr>
          <a:xfrm>
            <a:off x="571500" y="1047902"/>
            <a:ext cx="9525305" cy="629107"/>
          </a:xfrm>
          <a:prstGeom prst="rect">
            <a:avLst/>
          </a:prstGeom>
          <a:noFill/>
          <a:ln/>
        </p:spPr>
        <p:txBody>
          <a:bodyPr wrap="square" lIns="0" tIns="0" rIns="0" bIns="0" rtlCol="0" anchor="ctr"/>
          <a:lstStyle/>
          <a:p>
            <a:pPr marL="0" indent="0" algn="l">
              <a:buNone/>
            </a:pPr>
            <a:r>
              <a:rPr lang="en-US" sz="4500" b="1" dirty="0">
                <a:solidFill>
                  <a:srgbClr val="FFFFFF"/>
                </a:solidFill>
                <a:latin typeface="Inter" pitchFamily="34" charset="0"/>
                <a:ea typeface="Inter" pitchFamily="34" charset="-122"/>
                <a:cs typeface="Inter" pitchFamily="34" charset="-120"/>
              </a:rPr>
              <a:t>Article 8 - School Funding</a:t>
            </a:r>
            <a:endParaRPr lang="en-US" sz="4500" dirty="0"/>
          </a:p>
        </p:txBody>
      </p:sp>
      <p:sp>
        <p:nvSpPr>
          <p:cNvPr id="28" name="Text 23"/>
          <p:cNvSpPr txBox="1"/>
          <p:nvPr/>
        </p:nvSpPr>
        <p:spPr>
          <a:xfrm>
            <a:off x="724205" y="2210105"/>
            <a:ext cx="3029407"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Inter" pitchFamily="34" charset="0"/>
                <a:ea typeface="Inter" pitchFamily="34" charset="-122"/>
                <a:cs typeface="Inter" pitchFamily="34" charset="-120"/>
              </a:rPr>
              <a:t>Berkley K-8</a:t>
            </a:r>
            <a:endParaRPr lang="en-US" sz="1800" dirty="0"/>
          </a:p>
        </p:txBody>
      </p:sp>
      <p:sp>
        <p:nvSpPr>
          <p:cNvPr id="29" name="Text 24"/>
          <p:cNvSpPr txBox="1"/>
          <p:nvPr/>
        </p:nvSpPr>
        <p:spPr>
          <a:xfrm>
            <a:off x="724205" y="2533802"/>
            <a:ext cx="3029407"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$8,924,952</a:t>
            </a:r>
            <a:endParaRPr lang="en-US" sz="2400" dirty="0"/>
          </a:p>
        </p:txBody>
      </p:sp>
      <p:sp>
        <p:nvSpPr>
          <p:cNvPr id="30" name="Text 25"/>
          <p:cNvSpPr txBox="1"/>
          <p:nvPr/>
        </p:nvSpPr>
        <p:spPr>
          <a:xfrm>
            <a:off x="4248302" y="2210105"/>
            <a:ext cx="3029407"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Inter" pitchFamily="34" charset="0"/>
                <a:ea typeface="Inter" pitchFamily="34" charset="-122"/>
                <a:cs typeface="Inter" pitchFamily="34" charset="-120"/>
              </a:rPr>
              <a:t>Bristol Plymouth</a:t>
            </a:r>
            <a:endParaRPr lang="en-US" sz="1800" dirty="0"/>
          </a:p>
        </p:txBody>
      </p:sp>
      <p:sp>
        <p:nvSpPr>
          <p:cNvPr id="31" name="Text 26"/>
          <p:cNvSpPr txBox="1"/>
          <p:nvPr/>
        </p:nvSpPr>
        <p:spPr>
          <a:xfrm>
            <a:off x="4248302" y="2533802"/>
            <a:ext cx="3029407"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$1,395,482</a:t>
            </a:r>
            <a:endParaRPr lang="en-US" sz="2400" dirty="0"/>
          </a:p>
        </p:txBody>
      </p:sp>
      <p:sp>
        <p:nvSpPr>
          <p:cNvPr id="32" name="Text 27"/>
          <p:cNvSpPr txBox="1"/>
          <p:nvPr/>
        </p:nvSpPr>
        <p:spPr>
          <a:xfrm>
            <a:off x="724205" y="3305556"/>
            <a:ext cx="3029407"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Inter" pitchFamily="34" charset="0"/>
                <a:ea typeface="Inter" pitchFamily="34" charset="-122"/>
                <a:cs typeface="Inter" pitchFamily="34" charset="-120"/>
              </a:rPr>
              <a:t>Health &amp; Insurance</a:t>
            </a:r>
            <a:endParaRPr lang="en-US" sz="1800" dirty="0"/>
          </a:p>
        </p:txBody>
      </p:sp>
      <p:sp>
        <p:nvSpPr>
          <p:cNvPr id="33" name="Text 28"/>
          <p:cNvSpPr txBox="1"/>
          <p:nvPr/>
        </p:nvSpPr>
        <p:spPr>
          <a:xfrm>
            <a:off x="724205" y="3629254"/>
            <a:ext cx="3029407"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$1,238,649</a:t>
            </a:r>
            <a:endParaRPr lang="en-US" sz="2400" dirty="0"/>
          </a:p>
        </p:txBody>
      </p:sp>
      <p:sp>
        <p:nvSpPr>
          <p:cNvPr id="34" name="Text 29"/>
          <p:cNvSpPr txBox="1"/>
          <p:nvPr/>
        </p:nvSpPr>
        <p:spPr>
          <a:xfrm>
            <a:off x="4248302" y="3305556"/>
            <a:ext cx="3029407"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Inter" pitchFamily="34" charset="0"/>
                <a:ea typeface="Inter" pitchFamily="34" charset="-122"/>
                <a:cs typeface="Inter" pitchFamily="34" charset="-120"/>
              </a:rPr>
              <a:t>Transportation</a:t>
            </a:r>
            <a:endParaRPr lang="en-US" sz="1800" dirty="0"/>
          </a:p>
        </p:txBody>
      </p:sp>
      <p:sp>
        <p:nvSpPr>
          <p:cNvPr id="35" name="Text 30"/>
          <p:cNvSpPr txBox="1"/>
          <p:nvPr/>
        </p:nvSpPr>
        <p:spPr>
          <a:xfrm>
            <a:off x="4248302" y="3629254"/>
            <a:ext cx="3029407"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$808,931</a:t>
            </a:r>
            <a:endParaRPr lang="en-US" sz="2400" dirty="0"/>
          </a:p>
        </p:txBody>
      </p:sp>
      <p:sp>
        <p:nvSpPr>
          <p:cNvPr id="36" name="Text 31"/>
          <p:cNvSpPr txBox="1"/>
          <p:nvPr/>
        </p:nvSpPr>
        <p:spPr>
          <a:xfrm>
            <a:off x="724205" y="4401007"/>
            <a:ext cx="3029407"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Inter" pitchFamily="34" charset="0"/>
                <a:ea typeface="Inter" pitchFamily="34" charset="-122"/>
                <a:cs typeface="Inter" pitchFamily="34" charset="-120"/>
              </a:rPr>
              <a:t>Special Ed</a:t>
            </a:r>
            <a:endParaRPr lang="en-US" sz="1800" dirty="0"/>
          </a:p>
        </p:txBody>
      </p:sp>
      <p:sp>
        <p:nvSpPr>
          <p:cNvPr id="37" name="Text 32"/>
          <p:cNvSpPr txBox="1"/>
          <p:nvPr/>
        </p:nvSpPr>
        <p:spPr>
          <a:xfrm>
            <a:off x="724205" y="4724705"/>
            <a:ext cx="3029407"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$245,000</a:t>
            </a:r>
            <a:endParaRPr lang="en-US" sz="2400" dirty="0"/>
          </a:p>
        </p:txBody>
      </p:sp>
      <p:sp>
        <p:nvSpPr>
          <p:cNvPr id="38" name="Text 33"/>
          <p:cNvSpPr txBox="1"/>
          <p:nvPr/>
        </p:nvSpPr>
        <p:spPr>
          <a:xfrm>
            <a:off x="4248302" y="4401007"/>
            <a:ext cx="3029407"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Inter" pitchFamily="34" charset="0"/>
                <a:ea typeface="Inter" pitchFamily="34" charset="-122"/>
                <a:cs typeface="Inter" pitchFamily="34" charset="-120"/>
              </a:rPr>
              <a:t>Bristol Aggie</a:t>
            </a:r>
            <a:endParaRPr lang="en-US" sz="1800" dirty="0"/>
          </a:p>
        </p:txBody>
      </p:sp>
      <p:sp>
        <p:nvSpPr>
          <p:cNvPr id="39" name="Text 34"/>
          <p:cNvSpPr txBox="1"/>
          <p:nvPr/>
        </p:nvSpPr>
        <p:spPr>
          <a:xfrm>
            <a:off x="4248302" y="4724705"/>
            <a:ext cx="3029407"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$208,257</a:t>
            </a:r>
            <a:endParaRPr lang="en-US" sz="2400" dirty="0"/>
          </a:p>
        </p:txBody>
      </p:sp>
      <p:sp>
        <p:nvSpPr>
          <p:cNvPr id="40" name="Text 35"/>
          <p:cNvSpPr txBox="1"/>
          <p:nvPr/>
        </p:nvSpPr>
        <p:spPr>
          <a:xfrm>
            <a:off x="2238451" y="5524805"/>
            <a:ext cx="5000854" cy="324612"/>
          </a:xfrm>
          <a:prstGeom prst="rect">
            <a:avLst/>
          </a:prstGeom>
          <a:noFill/>
          <a:ln/>
        </p:spPr>
        <p:txBody>
          <a:bodyPr wrap="square" lIns="0" tIns="0" rIns="0" bIns="0" rtlCol="0" anchor="ctr"/>
          <a:lstStyle/>
          <a:p>
            <a:pPr marL="0" indent="0" algn="l">
              <a:buNone/>
            </a:pPr>
            <a:r>
              <a:rPr lang="en-US" sz="2100" b="1" dirty="0">
                <a:solidFill>
                  <a:srgbClr val="FFFFFF"/>
                </a:solidFill>
                <a:latin typeface="Inter" pitchFamily="34" charset="0"/>
                <a:ea typeface="Inter" pitchFamily="34" charset="-122"/>
                <a:cs typeface="Inter" pitchFamily="34" charset="-120"/>
              </a:rPr>
              <a:t>Vote Required: Simple Majority</a:t>
            </a:r>
            <a:endParaRPr lang="en-US" sz="2100" dirty="0"/>
          </a:p>
        </p:txBody>
      </p:sp>
      <p:pic>
        <p:nvPicPr>
          <p:cNvPr id="41" name="Image 3" descr="gen-dedup-243f1b0390d8d5ee5754172d065f0678.png"/>
          <p:cNvPicPr>
            <a:picLocks noChangeAspect="1"/>
          </p:cNvPicPr>
          <p:nvPr/>
        </p:nvPicPr>
        <p:blipFill>
          <a:blip r:embed="rId6"/>
          <a:srcRect l="-685" r="-685"/>
          <a:stretch/>
        </p:blipFill>
        <p:spPr>
          <a:xfrm>
            <a:off x="1790395" y="5548579"/>
            <a:ext cx="304495" cy="267005"/>
          </a:xfrm>
          <a:prstGeom prst="rect">
            <a:avLst/>
          </a:prstGeom>
        </p:spPr>
      </p:pic>
      <p:sp>
        <p:nvSpPr>
          <p:cNvPr id="42" name="Text 36"/>
          <p:cNvSpPr txBox="1"/>
          <p:nvPr/>
        </p:nvSpPr>
        <p:spPr>
          <a:xfrm>
            <a:off x="8001000" y="2286000"/>
            <a:ext cx="3429000" cy="277063"/>
          </a:xfrm>
          <a:prstGeom prst="rect">
            <a:avLst/>
          </a:prstGeom>
          <a:noFill/>
          <a:ln/>
        </p:spPr>
        <p:txBody>
          <a:bodyPr wrap="square" lIns="0" tIns="0" rIns="0" bIns="0" rtlCol="0" anchor="ctr"/>
          <a:lstStyle/>
          <a:p>
            <a:pPr marL="0" indent="0" algn="l">
              <a:buNone/>
            </a:pPr>
            <a:r>
              <a:rPr lang="en-US" sz="1800" dirty="0">
                <a:solidFill>
                  <a:srgbClr val="FFFFFF">
                    <a:alpha val="80000"/>
                  </a:srgbClr>
                </a:solidFill>
                <a:latin typeface="Inter" pitchFamily="34" charset="0"/>
                <a:ea typeface="Inter" pitchFamily="34" charset="-122"/>
                <a:cs typeface="Inter" pitchFamily="34" charset="-120"/>
              </a:rPr>
              <a:t>Total Budget</a:t>
            </a:r>
            <a:endParaRPr lang="en-US" sz="1800" dirty="0"/>
          </a:p>
        </p:txBody>
      </p:sp>
      <p:sp>
        <p:nvSpPr>
          <p:cNvPr id="43" name="Text 37"/>
          <p:cNvSpPr txBox="1"/>
          <p:nvPr/>
        </p:nvSpPr>
        <p:spPr>
          <a:xfrm>
            <a:off x="7601407" y="2638044"/>
            <a:ext cx="3828593" cy="534010"/>
          </a:xfrm>
          <a:prstGeom prst="rect">
            <a:avLst/>
          </a:prstGeom>
          <a:noFill/>
          <a:ln/>
        </p:spPr>
        <p:txBody>
          <a:bodyPr wrap="square" lIns="0" tIns="0" rIns="0" bIns="0" rtlCol="0" anchor="ctr"/>
          <a:lstStyle/>
          <a:p>
            <a:pPr marL="0" indent="0" algn="r">
              <a:buNone/>
            </a:pPr>
            <a:r>
              <a:rPr lang="en-US" sz="4200" b="1" dirty="0">
                <a:solidFill>
                  <a:srgbClr val="C9A227"/>
                </a:solidFill>
                <a:latin typeface="Inter" pitchFamily="34" charset="0"/>
                <a:ea typeface="Inter" pitchFamily="34" charset="-122"/>
                <a:cs typeface="Inter" pitchFamily="34" charset="-120"/>
              </a:rPr>
              <a:t>$12,821,271</a:t>
            </a:r>
            <a:endParaRPr lang="en-US" sz="4200" dirty="0"/>
          </a:p>
        </p:txBody>
      </p:sp>
      <p:pic>
        <p:nvPicPr>
          <p:cNvPr id="44" name="Image 4" descr="gen-dedup-b092a9d32aa89710befa4bbba5e8e73c.png"/>
          <p:cNvPicPr>
            <a:picLocks noChangeAspect="1"/>
          </p:cNvPicPr>
          <p:nvPr/>
        </p:nvPicPr>
        <p:blipFill>
          <a:blip r:embed="rId7"/>
          <a:srcRect l="-9" r="-9"/>
          <a:stretch/>
        </p:blipFill>
        <p:spPr>
          <a:xfrm>
            <a:off x="7810805" y="3619195"/>
            <a:ext cx="3810305" cy="2428646"/>
          </a:xfrm>
          <a:prstGeom prst="rect">
            <a:avLst/>
          </a:prstGeom>
        </p:spPr>
      </p:pic>
      <p:sp>
        <p:nvSpPr>
          <p:cNvPr id="45" name="Text 38"/>
          <p:cNvSpPr txBox="1"/>
          <p:nvPr/>
        </p:nvSpPr>
        <p:spPr>
          <a:xfrm>
            <a:off x="1124712" y="6314846"/>
            <a:ext cx="10211105" cy="200254"/>
          </a:xfrm>
          <a:prstGeom prst="rect">
            <a:avLst/>
          </a:prstGeom>
          <a:noFill/>
          <a:ln/>
        </p:spPr>
        <p:txBody>
          <a:bodyPr wrap="square" lIns="0" tIns="0" rIns="0" bIns="0" rtlCol="0" anchor="ctr"/>
          <a:lstStyle/>
          <a:p>
            <a:pPr marL="0" indent="0" algn="l">
              <a:buNone/>
            </a:pPr>
            <a:r>
              <a:rPr lang="en-US" sz="1300" dirty="0">
                <a:solidFill>
                  <a:srgbClr val="FFFFFF">
                    <a:alpha val="90000"/>
                  </a:srgbClr>
                </a:solidFill>
                <a:latin typeface="Inter" pitchFamily="34" charset="0"/>
                <a:ea typeface="Inter" pitchFamily="34" charset="-122"/>
                <a:cs typeface="Inter" pitchFamily="34" charset="-120"/>
              </a:rPr>
              <a:t>Includes Berkley K-8 district and regional/vocational obligations</a:t>
            </a:r>
            <a:endParaRPr lang="en-US" sz="1300" dirty="0"/>
          </a:p>
        </p:txBody>
      </p:sp>
      <p:pic>
        <p:nvPicPr>
          <p:cNvPr id="46" name="Image 5" descr="gen-dedup-a854d47ae722abfdecdcc2a83d7e78b5.png"/>
          <p:cNvPicPr>
            <a:picLocks noChangeAspect="1"/>
          </p:cNvPicPr>
          <p:nvPr/>
        </p:nvPicPr>
        <p:blipFill>
          <a:blip r:embed="rId8"/>
          <a:srcRect/>
          <a:stretch/>
        </p:blipFill>
        <p:spPr>
          <a:xfrm>
            <a:off x="857707" y="6326734"/>
            <a:ext cx="171907" cy="1719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Text 1"/>
          <p:cNvSpPr txBox="1"/>
          <p:nvPr/>
        </p:nvSpPr>
        <p:spPr>
          <a:xfrm>
            <a:off x="999439" y="865937"/>
            <a:ext cx="10201961" cy="277063"/>
          </a:xfrm>
          <a:prstGeom prst="rect">
            <a:avLst/>
          </a:prstGeom>
          <a:noFill/>
          <a:ln/>
        </p:spPr>
        <p:txBody>
          <a:bodyPr wrap="square" lIns="0" tIns="0" rIns="0" bIns="0" rtlCol="0" anchor="ctr"/>
          <a:lstStyle/>
          <a:p>
            <a:pPr marL="0" indent="0" algn="ctr">
              <a:buNone/>
            </a:pPr>
            <a:r>
              <a:rPr lang="en-US" sz="1800" b="1" dirty="0">
                <a:solidFill>
                  <a:srgbClr val="C9A227"/>
                </a:solidFill>
                <a:latin typeface="Inter" pitchFamily="34" charset="0"/>
                <a:ea typeface="Inter" pitchFamily="34" charset="-122"/>
                <a:cs typeface="Inter" pitchFamily="34" charset="-120"/>
              </a:rPr>
              <a:t>ARTICLE 9</a:t>
            </a:r>
            <a:endParaRPr lang="en-US" sz="1800" dirty="0"/>
          </a:p>
        </p:txBody>
      </p:sp>
      <p:sp>
        <p:nvSpPr>
          <p:cNvPr id="5" name="Text 2"/>
          <p:cNvSpPr txBox="1"/>
          <p:nvPr/>
        </p:nvSpPr>
        <p:spPr>
          <a:xfrm>
            <a:off x="-42062" y="1189634"/>
            <a:ext cx="12284964" cy="676656"/>
          </a:xfrm>
          <a:prstGeom prst="rect">
            <a:avLst/>
          </a:prstGeom>
          <a:noFill/>
          <a:ln/>
        </p:spPr>
        <p:txBody>
          <a:bodyPr wrap="square" lIns="0" tIns="0" rIns="0" bIns="0" rtlCol="0" anchor="ctr"/>
          <a:lstStyle/>
          <a:p>
            <a:pPr marL="0" indent="0" algn="ctr">
              <a:buNone/>
            </a:pPr>
            <a:r>
              <a:rPr lang="en-US" sz="4800" b="1" dirty="0">
                <a:solidFill>
                  <a:srgbClr val="FFFFFF"/>
                </a:solidFill>
                <a:latin typeface="Inter" pitchFamily="34" charset="0"/>
                <a:ea typeface="Inter" pitchFamily="34" charset="-122"/>
                <a:cs typeface="Inter" pitchFamily="34" charset="-120"/>
              </a:rPr>
              <a:t>Somerset Berkley Regional School</a:t>
            </a:r>
            <a:endParaRPr lang="en-US" sz="4800" dirty="0"/>
          </a:p>
        </p:txBody>
      </p:sp>
      <p:sp>
        <p:nvSpPr>
          <p:cNvPr id="6" name="Text 3"/>
          <p:cNvSpPr txBox="1"/>
          <p:nvPr/>
        </p:nvSpPr>
        <p:spPr>
          <a:xfrm>
            <a:off x="999439" y="1907438"/>
            <a:ext cx="10201961" cy="295351"/>
          </a:xfrm>
          <a:prstGeom prst="rect">
            <a:avLst/>
          </a:prstGeom>
          <a:noFill/>
          <a:ln/>
        </p:spPr>
        <p:txBody>
          <a:bodyPr wrap="square" lIns="0" tIns="0" rIns="0" bIns="0" rtlCol="0" anchor="ctr"/>
          <a:lstStyle/>
          <a:p>
            <a:pPr marL="0" indent="0" algn="ctr">
              <a:buNone/>
            </a:pPr>
            <a:r>
              <a:rPr lang="en-US" sz="1900" dirty="0">
                <a:solidFill>
                  <a:srgbClr val="FFFFFF">
                    <a:alpha val="80000"/>
                  </a:srgbClr>
                </a:solidFill>
                <a:latin typeface="Inter" pitchFamily="34" charset="0"/>
                <a:ea typeface="Inter" pitchFamily="34" charset="-122"/>
                <a:cs typeface="Inter" pitchFamily="34" charset="-120"/>
              </a:rPr>
              <a:t>From High School Stabilization Fund</a:t>
            </a:r>
            <a:endParaRPr lang="en-US" sz="1900" dirty="0"/>
          </a:p>
        </p:txBody>
      </p:sp>
      <p:sp>
        <p:nvSpPr>
          <p:cNvPr id="7" name="Shape 4"/>
          <p:cNvSpPr/>
          <p:nvPr/>
        </p:nvSpPr>
        <p:spPr>
          <a:xfrm>
            <a:off x="2762402" y="2441448"/>
            <a:ext cx="6667805" cy="2590495"/>
          </a:xfrm>
          <a:prstGeom prst="roundRect">
            <a:avLst>
              <a:gd name="adj" fmla="val 5191"/>
            </a:avLst>
          </a:prstGeom>
          <a:solidFill>
            <a:srgbClr val="FFFFFF">
              <a:alpha val="8000"/>
            </a:srgbClr>
          </a:solidFill>
          <a:ln w="12700">
            <a:solidFill>
              <a:srgbClr val="FFFFFF">
                <a:alpha val="20000"/>
              </a:srgbClr>
            </a:solidFill>
            <a:prstDash val="solid"/>
          </a:ln>
        </p:spPr>
      </p:sp>
      <p:sp>
        <p:nvSpPr>
          <p:cNvPr id="8" name="Text 5"/>
          <p:cNvSpPr txBox="1"/>
          <p:nvPr/>
        </p:nvSpPr>
        <p:spPr>
          <a:xfrm>
            <a:off x="3343046" y="2736799"/>
            <a:ext cx="5505602" cy="295351"/>
          </a:xfrm>
          <a:prstGeom prst="rect">
            <a:avLst/>
          </a:prstGeom>
          <a:noFill/>
          <a:ln/>
        </p:spPr>
        <p:txBody>
          <a:bodyPr wrap="square" lIns="0" tIns="0" rIns="0" bIns="0" rtlCol="0" anchor="ctr"/>
          <a:lstStyle/>
          <a:p>
            <a:pPr marL="0" indent="0" algn="ctr">
              <a:buNone/>
            </a:pPr>
            <a:r>
              <a:rPr lang="en-US" sz="1900" dirty="0">
                <a:solidFill>
                  <a:srgbClr val="FFFFFF">
                    <a:alpha val="70000"/>
                  </a:srgbClr>
                </a:solidFill>
                <a:latin typeface="Inter" pitchFamily="34" charset="0"/>
                <a:ea typeface="Inter" pitchFamily="34" charset="-122"/>
                <a:cs typeface="Inter" pitchFamily="34" charset="-120"/>
              </a:rPr>
              <a:t>Total Amount</a:t>
            </a:r>
            <a:endParaRPr lang="en-US" sz="1900" dirty="0"/>
          </a:p>
        </p:txBody>
      </p:sp>
      <p:sp>
        <p:nvSpPr>
          <p:cNvPr id="9" name="Text 6"/>
          <p:cNvSpPr txBox="1"/>
          <p:nvPr/>
        </p:nvSpPr>
        <p:spPr>
          <a:xfrm>
            <a:off x="3343046" y="3127248"/>
            <a:ext cx="5505602" cy="914400"/>
          </a:xfrm>
          <a:prstGeom prst="rect">
            <a:avLst/>
          </a:prstGeom>
          <a:noFill/>
          <a:ln/>
        </p:spPr>
        <p:txBody>
          <a:bodyPr wrap="square" lIns="0" tIns="0" rIns="0" bIns="0" rtlCol="0" anchor="ctr"/>
          <a:lstStyle/>
          <a:p>
            <a:pPr marL="0" indent="0" algn="ctr">
              <a:buNone/>
            </a:pPr>
            <a:r>
              <a:rPr lang="en-US" sz="7200" b="1" kern="0" spc="-75" dirty="0">
                <a:solidFill>
                  <a:srgbClr val="C9A227"/>
                </a:solidFill>
                <a:latin typeface="Inter" pitchFamily="34" charset="0"/>
                <a:ea typeface="Inter" pitchFamily="34" charset="-122"/>
                <a:cs typeface="Inter" pitchFamily="34" charset="-120"/>
              </a:rPr>
              <a:t>$3.12M</a:t>
            </a:r>
            <a:endParaRPr lang="en-US" sz="7200" dirty="0"/>
          </a:p>
        </p:txBody>
      </p:sp>
      <p:sp>
        <p:nvSpPr>
          <p:cNvPr id="10" name="Text 7"/>
          <p:cNvSpPr txBox="1"/>
          <p:nvPr/>
        </p:nvSpPr>
        <p:spPr>
          <a:xfrm>
            <a:off x="3343046" y="4136746"/>
            <a:ext cx="5505602" cy="600761"/>
          </a:xfrm>
          <a:prstGeom prst="rect">
            <a:avLst/>
          </a:prstGeom>
          <a:noFill/>
          <a:ln/>
        </p:spPr>
        <p:txBody>
          <a:bodyPr wrap="square" lIns="0" tIns="0" rIns="0" bIns="0" rtlCol="0" anchor="ctr"/>
          <a:lstStyle/>
          <a:p>
            <a:pPr marL="0" indent="0" algn="ctr">
              <a:buNone/>
            </a:pPr>
            <a:r>
              <a:rPr lang="en-US" sz="1800" dirty="0">
                <a:solidFill>
                  <a:srgbClr val="FFFFFF">
                    <a:alpha val="90000"/>
                  </a:srgbClr>
                </a:solidFill>
                <a:latin typeface="Inter" pitchFamily="34" charset="0"/>
                <a:ea typeface="Inter" pitchFamily="34" charset="-122"/>
                <a:cs typeface="Inter" pitchFamily="34" charset="-120"/>
              </a:rPr>
              <a:t>Funds Somerset Berkley Regional High School District</a:t>
            </a:r>
            <a:endParaRPr lang="en-US" sz="1800" dirty="0"/>
          </a:p>
        </p:txBody>
      </p:sp>
      <p:sp>
        <p:nvSpPr>
          <p:cNvPr id="11" name="Shape 8"/>
          <p:cNvSpPr/>
          <p:nvPr/>
        </p:nvSpPr>
        <p:spPr>
          <a:xfrm>
            <a:off x="2333549" y="5264201"/>
            <a:ext cx="3619195" cy="1152144"/>
          </a:xfrm>
          <a:prstGeom prst="roundRect">
            <a:avLst>
              <a:gd name="adj" fmla="val 15742"/>
            </a:avLst>
          </a:prstGeom>
          <a:solidFill>
            <a:srgbClr val="FFFFFF">
              <a:alpha val="8000"/>
            </a:srgbClr>
          </a:solidFill>
          <a:ln w="12700">
            <a:solidFill>
              <a:srgbClr val="FFFFFF">
                <a:alpha val="15000"/>
              </a:srgbClr>
            </a:solidFill>
            <a:prstDash val="solid"/>
          </a:ln>
        </p:spPr>
      </p:sp>
      <p:sp>
        <p:nvSpPr>
          <p:cNvPr id="12" name="Text 9"/>
          <p:cNvSpPr txBox="1"/>
          <p:nvPr/>
        </p:nvSpPr>
        <p:spPr>
          <a:xfrm>
            <a:off x="2723998" y="5512003"/>
            <a:ext cx="2839212" cy="200254"/>
          </a:xfrm>
          <a:prstGeom prst="rect">
            <a:avLst/>
          </a:prstGeom>
          <a:noFill/>
          <a:ln/>
        </p:spPr>
        <p:txBody>
          <a:bodyPr wrap="square" lIns="0" tIns="0" rIns="0" bIns="0" rtlCol="0" anchor="ctr"/>
          <a:lstStyle/>
          <a:p>
            <a:pPr marL="0" indent="0" algn="ctr">
              <a:buNone/>
            </a:pPr>
            <a:r>
              <a:rPr lang="en-US" sz="1300" kern="0" spc="75" dirty="0">
                <a:solidFill>
                  <a:srgbClr val="FFFFFF">
                    <a:alpha val="70000"/>
                  </a:srgbClr>
                </a:solidFill>
                <a:latin typeface="Inter" pitchFamily="34" charset="0"/>
                <a:ea typeface="Inter" pitchFamily="34" charset="-122"/>
                <a:cs typeface="Inter" pitchFamily="34" charset="-120"/>
              </a:rPr>
              <a:t>Vote Required</a:t>
            </a:r>
            <a:endParaRPr lang="en-US" sz="1300" dirty="0"/>
          </a:p>
        </p:txBody>
      </p:sp>
      <p:sp>
        <p:nvSpPr>
          <p:cNvPr id="13" name="Text 10"/>
          <p:cNvSpPr txBox="1"/>
          <p:nvPr/>
        </p:nvSpPr>
        <p:spPr>
          <a:xfrm>
            <a:off x="2580437" y="5807354"/>
            <a:ext cx="3125419" cy="362102"/>
          </a:xfrm>
          <a:prstGeom prst="rect">
            <a:avLst/>
          </a:prstGeom>
          <a:noFill/>
          <a:ln/>
        </p:spPr>
        <p:txBody>
          <a:bodyPr wrap="square" lIns="0" tIns="0" rIns="0" bIns="0" rtlCol="0" anchor="ctr"/>
          <a:lstStyle/>
          <a:p>
            <a:pPr marL="0" indent="0" algn="ctr">
              <a:buNone/>
            </a:pPr>
            <a:r>
              <a:rPr lang="en-US" sz="2500" b="1" dirty="0">
                <a:solidFill>
                  <a:srgbClr val="C9A227"/>
                </a:solidFill>
                <a:latin typeface="Inter" pitchFamily="34" charset="0"/>
                <a:ea typeface="Inter" pitchFamily="34" charset="-122"/>
                <a:cs typeface="Inter" pitchFamily="34" charset="-120"/>
              </a:rPr>
              <a:t>Simple Majority</a:t>
            </a:r>
            <a:endParaRPr lang="en-US" sz="2500" dirty="0"/>
          </a:p>
        </p:txBody>
      </p:sp>
      <p:sp>
        <p:nvSpPr>
          <p:cNvPr id="14" name="Shape 11"/>
          <p:cNvSpPr/>
          <p:nvPr/>
        </p:nvSpPr>
        <p:spPr>
          <a:xfrm>
            <a:off x="6238951" y="5264201"/>
            <a:ext cx="3619195" cy="1152144"/>
          </a:xfrm>
          <a:prstGeom prst="roundRect">
            <a:avLst>
              <a:gd name="adj" fmla="val 15742"/>
            </a:avLst>
          </a:prstGeom>
          <a:solidFill>
            <a:srgbClr val="FFFFFF">
              <a:alpha val="8000"/>
            </a:srgbClr>
          </a:solidFill>
          <a:ln w="12700">
            <a:solidFill>
              <a:srgbClr val="FFFFFF">
                <a:alpha val="15000"/>
              </a:srgbClr>
            </a:solidFill>
            <a:prstDash val="solid"/>
          </a:ln>
        </p:spPr>
      </p:sp>
      <p:sp>
        <p:nvSpPr>
          <p:cNvPr id="15" name="Text 12"/>
          <p:cNvSpPr txBox="1"/>
          <p:nvPr/>
        </p:nvSpPr>
        <p:spPr>
          <a:xfrm>
            <a:off x="6629400" y="5512003"/>
            <a:ext cx="2839212" cy="200254"/>
          </a:xfrm>
          <a:prstGeom prst="rect">
            <a:avLst/>
          </a:prstGeom>
          <a:noFill/>
          <a:ln/>
        </p:spPr>
        <p:txBody>
          <a:bodyPr wrap="square" lIns="0" tIns="0" rIns="0" bIns="0" rtlCol="0" anchor="ctr"/>
          <a:lstStyle/>
          <a:p>
            <a:pPr marL="0" indent="0" algn="ctr">
              <a:buNone/>
            </a:pPr>
            <a:r>
              <a:rPr lang="en-US" sz="1300" kern="0" spc="75" dirty="0">
                <a:solidFill>
                  <a:srgbClr val="FFFFFF">
                    <a:alpha val="70000"/>
                  </a:srgbClr>
                </a:solidFill>
                <a:latin typeface="Inter" pitchFamily="34" charset="0"/>
                <a:ea typeface="Inter" pitchFamily="34" charset="-122"/>
                <a:cs typeface="Inter" pitchFamily="34" charset="-120"/>
              </a:rPr>
              <a:t>BOS Recommendation</a:t>
            </a:r>
            <a:endParaRPr lang="en-US" sz="1300" dirty="0"/>
          </a:p>
        </p:txBody>
      </p:sp>
      <p:sp>
        <p:nvSpPr>
          <p:cNvPr id="16" name="Text 13"/>
          <p:cNvSpPr txBox="1"/>
          <p:nvPr/>
        </p:nvSpPr>
        <p:spPr>
          <a:xfrm>
            <a:off x="6629400" y="5807354"/>
            <a:ext cx="2839212" cy="362102"/>
          </a:xfrm>
          <a:prstGeom prst="rect">
            <a:avLst/>
          </a:prstGeom>
          <a:noFill/>
          <a:ln/>
        </p:spPr>
        <p:txBody>
          <a:bodyPr wrap="square" lIns="0" tIns="0" rIns="0" bIns="0" rtlCol="0" anchor="ctr"/>
          <a:lstStyle/>
          <a:p>
            <a:pPr marL="0" indent="0" algn="ctr">
              <a:buNone/>
            </a:pPr>
            <a:r>
              <a:rPr lang="en-US" sz="2500" b="1" dirty="0">
                <a:solidFill>
                  <a:srgbClr val="2ECC71"/>
                </a:solidFill>
                <a:latin typeface="Inter" pitchFamily="34" charset="0"/>
                <a:ea typeface="Inter" pitchFamily="34" charset="-122"/>
                <a:cs typeface="Inter" pitchFamily="34" charset="-120"/>
              </a:rPr>
              <a:t>RECOMMENDED</a:t>
            </a:r>
            <a:endParaRPr lang="en-US" sz="2500" dirty="0"/>
          </a:p>
        </p:txBody>
      </p:sp>
      <p:sp>
        <p:nvSpPr>
          <p:cNvPr id="17" name="Shape 14"/>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18" name="Text 15"/>
          <p:cNvSpPr txBox="1"/>
          <p:nvPr/>
        </p:nvSpPr>
        <p:spPr>
          <a:xfrm>
            <a:off x="952805" y="6334049"/>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19" name="Text 16"/>
          <p:cNvSpPr txBox="1"/>
          <p:nvPr/>
        </p:nvSpPr>
        <p:spPr>
          <a:xfrm>
            <a:off x="2912364" y="6334049"/>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20" name="Text 17"/>
          <p:cNvSpPr txBox="1"/>
          <p:nvPr/>
        </p:nvSpPr>
        <p:spPr>
          <a:xfrm>
            <a:off x="10348265" y="6334049"/>
            <a:ext cx="1179576" cy="191110"/>
          </a:xfrm>
          <a:prstGeom prst="rect">
            <a:avLst/>
          </a:prstGeom>
          <a:noFill/>
          <a:ln/>
        </p:spPr>
        <p:txBody>
          <a:bodyPr wrap="square" lIns="0" tIns="0" rIns="0" bIns="0" rtlCol="0" anchor="ctr"/>
          <a:lstStyle/>
          <a:p>
            <a:pPr marL="0" indent="0" algn="l">
              <a:buNone/>
            </a:pPr>
            <a:r>
              <a:rPr lang="en-US" sz="1200" dirty="0">
                <a:solidFill>
                  <a:srgbClr val="FFFFFF">
                    <a:alpha val="60000"/>
                  </a:srgbClr>
                </a:solidFill>
                <a:latin typeface="Inter" pitchFamily="34" charset="0"/>
                <a:ea typeface="Inter" pitchFamily="34" charset="-122"/>
                <a:cs typeface="Inter" pitchFamily="34" charset="-120"/>
              </a:rPr>
              <a:t>Page 13 of 24</a:t>
            </a:r>
            <a:endParaRPr lang="en-US" sz="1200" dirty="0"/>
          </a:p>
        </p:txBody>
      </p:sp>
      <p:sp>
        <p:nvSpPr>
          <p:cNvPr id="21" name="Shape 18"/>
          <p:cNvSpPr/>
          <p:nvPr/>
        </p:nvSpPr>
        <p:spPr>
          <a:xfrm>
            <a:off x="0" y="0"/>
            <a:ext cx="12191695" cy="761695"/>
          </a:xfrm>
          <a:prstGeom prst="rect">
            <a:avLst/>
          </a:prstGeom>
          <a:solidFill>
            <a:srgbClr val="FFFFFF">
              <a:alpha val="10000"/>
            </a:srgbClr>
          </a:solidFill>
          <a:ln/>
        </p:spPr>
      </p:sp>
      <p:sp>
        <p:nvSpPr>
          <p:cNvPr id="22" name="Shape 19"/>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23"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24" name="Text 20"/>
          <p:cNvSpPr txBox="1"/>
          <p:nvPr/>
        </p:nvSpPr>
        <p:spPr>
          <a:xfrm>
            <a:off x="1190549" y="209398"/>
            <a:ext cx="2585009"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25" name="Text 21"/>
          <p:cNvSpPr txBox="1"/>
          <p:nvPr/>
        </p:nvSpPr>
        <p:spPr>
          <a:xfrm>
            <a:off x="9298534" y="152705"/>
            <a:ext cx="2324405"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26" name="Text 22"/>
          <p:cNvSpPr txBox="1"/>
          <p:nvPr/>
        </p:nvSpPr>
        <p:spPr>
          <a:xfrm>
            <a:off x="9622231" y="400507"/>
            <a:ext cx="2000707"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3A5F"/>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5000"/>
            </a:srgbClr>
          </a:solidFill>
          <a:ln/>
        </p:spPr>
      </p:sp>
      <p:sp>
        <p:nvSpPr>
          <p:cNvPr id="5" name="Shape 2"/>
          <p:cNvSpPr/>
          <p:nvPr/>
        </p:nvSpPr>
        <p:spPr>
          <a:xfrm>
            <a:off x="0" y="742493"/>
            <a:ext cx="12191695" cy="19202"/>
          </a:xfrm>
          <a:prstGeom prst="rect">
            <a:avLst/>
          </a:prstGeom>
          <a:solidFill>
            <a:srgbClr val="FFFFFF">
              <a:alpha val="10000"/>
            </a:srgbClr>
          </a:solidFill>
          <a:ln w="12700">
            <a:solidFill>
              <a:srgbClr val="FFFFFF">
                <a:alpha val="0"/>
              </a:srgbClr>
            </a:solidFill>
            <a:prstDash val="solid"/>
          </a:ln>
        </p:spPr>
      </p:sp>
      <p:sp>
        <p:nvSpPr>
          <p:cNvPr id="6" name="Shape 3"/>
          <p:cNvSpPr/>
          <p:nvPr/>
        </p:nvSpPr>
        <p:spPr>
          <a:xfrm>
            <a:off x="571500" y="2619756"/>
            <a:ext cx="11048695" cy="2523744"/>
          </a:xfrm>
          <a:prstGeom prst="roundRect">
            <a:avLst>
              <a:gd name="adj" fmla="val 3281"/>
            </a:avLst>
          </a:prstGeom>
          <a:solidFill>
            <a:srgbClr val="FFFFFF">
              <a:alpha val="8000"/>
            </a:srgbClr>
          </a:solidFill>
          <a:ln/>
        </p:spPr>
      </p:sp>
      <p:sp>
        <p:nvSpPr>
          <p:cNvPr id="7" name="Shape 4"/>
          <p:cNvSpPr/>
          <p:nvPr/>
        </p:nvSpPr>
        <p:spPr>
          <a:xfrm>
            <a:off x="571500" y="2619756"/>
            <a:ext cx="38405" cy="2523744"/>
          </a:xfrm>
          <a:prstGeom prst="roundRect">
            <a:avLst>
              <a:gd name="adj" fmla="val 215632"/>
            </a:avLst>
          </a:prstGeom>
          <a:solidFill>
            <a:srgbClr val="C9A227"/>
          </a:solidFill>
          <a:ln w="12700">
            <a:solidFill>
              <a:srgbClr val="C9A227">
                <a:alpha val="0"/>
              </a:srgbClr>
            </a:solidFill>
            <a:prstDash val="solid"/>
          </a:ln>
        </p:spPr>
      </p:sp>
      <p:sp>
        <p:nvSpPr>
          <p:cNvPr id="8" name="Shape 5"/>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pic>
        <p:nvPicPr>
          <p:cNvPr id="9" name="Image 1" descr="gen-dedup-b8821e5e227e28f50c1ba5f217775951.png"/>
          <p:cNvPicPr>
            <a:picLocks noChangeAspect="1"/>
          </p:cNvPicPr>
          <p:nvPr/>
        </p:nvPicPr>
        <p:blipFill>
          <a:blip r:embed="rId4"/>
          <a:srcRect/>
          <a:stretch/>
        </p:blipFill>
        <p:spPr>
          <a:xfrm>
            <a:off x="571500" y="142646"/>
            <a:ext cx="476402" cy="476402"/>
          </a:xfrm>
          <a:prstGeom prst="rect">
            <a:avLst/>
          </a:prstGeom>
        </p:spPr>
      </p:pic>
      <p:sp>
        <p:nvSpPr>
          <p:cNvPr id="10" name="Text 6"/>
          <p:cNvSpPr txBox="1"/>
          <p:nvPr/>
        </p:nvSpPr>
        <p:spPr>
          <a:xfrm>
            <a:off x="1190549" y="219456"/>
            <a:ext cx="2857500"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11" name="Text 7"/>
          <p:cNvSpPr txBox="1"/>
          <p:nvPr/>
        </p:nvSpPr>
        <p:spPr>
          <a:xfrm>
            <a:off x="8762695" y="142646"/>
            <a:ext cx="2857500"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12" name="Text 8"/>
          <p:cNvSpPr txBox="1"/>
          <p:nvPr/>
        </p:nvSpPr>
        <p:spPr>
          <a:xfrm>
            <a:off x="8762695" y="390449"/>
            <a:ext cx="285750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3" name="Text 9"/>
          <p:cNvSpPr txBox="1"/>
          <p:nvPr/>
        </p:nvSpPr>
        <p:spPr>
          <a:xfrm>
            <a:off x="571500" y="1047902"/>
            <a:ext cx="11049610" cy="324612"/>
          </a:xfrm>
          <a:prstGeom prst="rect">
            <a:avLst/>
          </a:prstGeom>
          <a:noFill/>
          <a:ln/>
        </p:spPr>
        <p:txBody>
          <a:bodyPr wrap="square" lIns="0" tIns="0" rIns="0" bIns="0" rtlCol="0" anchor="ctr"/>
          <a:lstStyle/>
          <a:p>
            <a:pPr marL="0" indent="0" algn="l">
              <a:buNone/>
            </a:pPr>
            <a:r>
              <a:rPr lang="en-US" sz="2100" b="1" kern="0" spc="75" dirty="0">
                <a:solidFill>
                  <a:srgbClr val="C9A227"/>
                </a:solidFill>
                <a:latin typeface="Inter" pitchFamily="34" charset="0"/>
                <a:ea typeface="Inter" pitchFamily="34" charset="-122"/>
                <a:cs typeface="Inter" pitchFamily="34" charset="-120"/>
              </a:rPr>
              <a:t>ARTICLE 10</a:t>
            </a:r>
            <a:endParaRPr lang="en-US" sz="2100" dirty="0"/>
          </a:p>
        </p:txBody>
      </p:sp>
      <p:sp>
        <p:nvSpPr>
          <p:cNvPr id="14" name="Text 10"/>
          <p:cNvSpPr txBox="1"/>
          <p:nvPr/>
        </p:nvSpPr>
        <p:spPr>
          <a:xfrm>
            <a:off x="571500" y="1380744"/>
            <a:ext cx="11049610" cy="629107"/>
          </a:xfrm>
          <a:prstGeom prst="rect">
            <a:avLst/>
          </a:prstGeom>
          <a:noFill/>
          <a:ln/>
        </p:spPr>
        <p:txBody>
          <a:bodyPr wrap="square" lIns="0" tIns="0" rIns="0" bIns="0" rtlCol="0" anchor="ctr"/>
          <a:lstStyle/>
          <a:p>
            <a:pPr marL="0" indent="0" algn="l">
              <a:buNone/>
            </a:pPr>
            <a:r>
              <a:rPr lang="en-US" sz="4500" b="1" dirty="0">
                <a:solidFill>
                  <a:srgbClr val="FFFFFF"/>
                </a:solidFill>
                <a:latin typeface="Inter" pitchFamily="34" charset="0"/>
                <a:ea typeface="Inter" pitchFamily="34" charset="-122"/>
                <a:cs typeface="Inter" pitchFamily="34" charset="-120"/>
              </a:rPr>
              <a:t>Revolving Funds</a:t>
            </a:r>
            <a:endParaRPr lang="en-US" sz="4500" dirty="0"/>
          </a:p>
        </p:txBody>
      </p:sp>
      <p:sp>
        <p:nvSpPr>
          <p:cNvPr id="15" name="Text 11"/>
          <p:cNvSpPr txBox="1"/>
          <p:nvPr/>
        </p:nvSpPr>
        <p:spPr>
          <a:xfrm>
            <a:off x="571500" y="2048256"/>
            <a:ext cx="11049610" cy="372161"/>
          </a:xfrm>
          <a:prstGeom prst="rect">
            <a:avLst/>
          </a:prstGeom>
          <a:noFill/>
          <a:ln/>
        </p:spPr>
        <p:txBody>
          <a:bodyPr wrap="square" lIns="0" tIns="0" rIns="0" bIns="0" rtlCol="0" anchor="ctr"/>
          <a:lstStyle/>
          <a:p>
            <a:pPr marL="0" indent="0" algn="l">
              <a:buNone/>
            </a:pPr>
            <a:r>
              <a:rPr lang="en-US" sz="2400" dirty="0">
                <a:solidFill>
                  <a:srgbClr val="FFFFFF">
                    <a:alpha val="90000"/>
                  </a:srgbClr>
                </a:solidFill>
                <a:latin typeface="Inter" pitchFamily="34" charset="0"/>
                <a:ea typeface="Inter" pitchFamily="34" charset="-122"/>
                <a:cs typeface="Inter" pitchFamily="34" charset="-120"/>
              </a:rPr>
              <a:t>Sets spending limits for fee-based accounts</a:t>
            </a:r>
            <a:endParaRPr lang="en-US" sz="2400" dirty="0"/>
          </a:p>
        </p:txBody>
      </p:sp>
      <p:sp>
        <p:nvSpPr>
          <p:cNvPr id="16" name="Shape 12"/>
          <p:cNvSpPr/>
          <p:nvPr/>
        </p:nvSpPr>
        <p:spPr>
          <a:xfrm>
            <a:off x="857707" y="3191256"/>
            <a:ext cx="4953305" cy="9144"/>
          </a:xfrm>
          <a:prstGeom prst="rect">
            <a:avLst/>
          </a:prstGeom>
          <a:solidFill>
            <a:srgbClr val="FFFFFF">
              <a:alpha val="10000"/>
            </a:srgbClr>
          </a:solidFill>
          <a:ln w="12700">
            <a:solidFill>
              <a:srgbClr val="FFFFFF">
                <a:alpha val="0"/>
              </a:srgbClr>
            </a:solidFill>
            <a:prstDash val="solid"/>
          </a:ln>
        </p:spPr>
      </p:sp>
      <p:sp>
        <p:nvSpPr>
          <p:cNvPr id="17" name="Text 13"/>
          <p:cNvSpPr txBox="1"/>
          <p:nvPr/>
        </p:nvSpPr>
        <p:spPr>
          <a:xfrm>
            <a:off x="857707" y="2809951"/>
            <a:ext cx="2607869" cy="324612"/>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Police Department</a:t>
            </a:r>
            <a:endParaRPr lang="en-US" sz="1900" dirty="0"/>
          </a:p>
        </p:txBody>
      </p:sp>
      <p:sp>
        <p:nvSpPr>
          <p:cNvPr id="18" name="Text 14"/>
          <p:cNvSpPr txBox="1"/>
          <p:nvPr/>
        </p:nvSpPr>
        <p:spPr>
          <a:xfrm>
            <a:off x="4495190" y="2809951"/>
            <a:ext cx="1324051" cy="3246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$200,000</a:t>
            </a:r>
            <a:endParaRPr lang="en-US" sz="2100" dirty="0"/>
          </a:p>
        </p:txBody>
      </p:sp>
      <p:sp>
        <p:nvSpPr>
          <p:cNvPr id="19" name="Shape 15"/>
          <p:cNvSpPr/>
          <p:nvPr/>
        </p:nvSpPr>
        <p:spPr>
          <a:xfrm>
            <a:off x="857707" y="3657600"/>
            <a:ext cx="4953305" cy="9144"/>
          </a:xfrm>
          <a:prstGeom prst="rect">
            <a:avLst/>
          </a:prstGeom>
          <a:solidFill>
            <a:srgbClr val="FFFFFF">
              <a:alpha val="10000"/>
            </a:srgbClr>
          </a:solidFill>
          <a:ln w="12700">
            <a:solidFill>
              <a:srgbClr val="FFFFFF">
                <a:alpha val="0"/>
              </a:srgbClr>
            </a:solidFill>
            <a:prstDash val="solid"/>
          </a:ln>
        </p:spPr>
      </p:sp>
      <p:sp>
        <p:nvSpPr>
          <p:cNvPr id="20" name="Text 16"/>
          <p:cNvSpPr txBox="1"/>
          <p:nvPr/>
        </p:nvSpPr>
        <p:spPr>
          <a:xfrm>
            <a:off x="857707" y="3276295"/>
            <a:ext cx="2199132" cy="324612"/>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Board of Health</a:t>
            </a:r>
            <a:endParaRPr lang="en-US" sz="1900" dirty="0"/>
          </a:p>
        </p:txBody>
      </p:sp>
      <p:sp>
        <p:nvSpPr>
          <p:cNvPr id="21" name="Text 17"/>
          <p:cNvSpPr txBox="1"/>
          <p:nvPr/>
        </p:nvSpPr>
        <p:spPr>
          <a:xfrm>
            <a:off x="4669841" y="3276295"/>
            <a:ext cx="1203350" cy="3246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$60,000</a:t>
            </a:r>
            <a:endParaRPr lang="en-US" sz="2100" dirty="0"/>
          </a:p>
        </p:txBody>
      </p:sp>
      <p:sp>
        <p:nvSpPr>
          <p:cNvPr id="22" name="Shape 18"/>
          <p:cNvSpPr/>
          <p:nvPr/>
        </p:nvSpPr>
        <p:spPr>
          <a:xfrm>
            <a:off x="857707" y="4124858"/>
            <a:ext cx="4953305" cy="9144"/>
          </a:xfrm>
          <a:prstGeom prst="rect">
            <a:avLst/>
          </a:prstGeom>
          <a:solidFill>
            <a:srgbClr val="FFFFFF">
              <a:alpha val="10000"/>
            </a:srgbClr>
          </a:solidFill>
          <a:ln w="12700">
            <a:solidFill>
              <a:srgbClr val="FFFFFF">
                <a:alpha val="0"/>
              </a:srgbClr>
            </a:solidFill>
            <a:prstDash val="solid"/>
          </a:ln>
        </p:spPr>
      </p:sp>
      <p:sp>
        <p:nvSpPr>
          <p:cNvPr id="23" name="Text 19"/>
          <p:cNvSpPr txBox="1"/>
          <p:nvPr/>
        </p:nvSpPr>
        <p:spPr>
          <a:xfrm>
            <a:off x="857707" y="3743554"/>
            <a:ext cx="2617927" cy="324612"/>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School Department</a:t>
            </a:r>
            <a:endParaRPr lang="en-US" sz="1900" dirty="0"/>
          </a:p>
        </p:txBody>
      </p:sp>
      <p:sp>
        <p:nvSpPr>
          <p:cNvPr id="24" name="Text 20"/>
          <p:cNvSpPr txBox="1"/>
          <p:nvPr/>
        </p:nvSpPr>
        <p:spPr>
          <a:xfrm>
            <a:off x="4669841" y="3743554"/>
            <a:ext cx="1203350" cy="3246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$60,000</a:t>
            </a:r>
            <a:endParaRPr lang="en-US" sz="2100" dirty="0"/>
          </a:p>
        </p:txBody>
      </p:sp>
      <p:sp>
        <p:nvSpPr>
          <p:cNvPr id="25" name="Shape 21"/>
          <p:cNvSpPr/>
          <p:nvPr/>
        </p:nvSpPr>
        <p:spPr>
          <a:xfrm>
            <a:off x="857707" y="4591202"/>
            <a:ext cx="4953305" cy="9144"/>
          </a:xfrm>
          <a:prstGeom prst="rect">
            <a:avLst/>
          </a:prstGeom>
          <a:solidFill>
            <a:srgbClr val="FFFFFF">
              <a:alpha val="10000"/>
            </a:srgbClr>
          </a:solidFill>
          <a:ln w="12700">
            <a:solidFill>
              <a:srgbClr val="FFFFFF">
                <a:alpha val="0"/>
              </a:srgbClr>
            </a:solidFill>
            <a:prstDash val="solid"/>
          </a:ln>
        </p:spPr>
      </p:sp>
      <p:sp>
        <p:nvSpPr>
          <p:cNvPr id="26" name="Text 22"/>
          <p:cNvSpPr txBox="1"/>
          <p:nvPr/>
        </p:nvSpPr>
        <p:spPr>
          <a:xfrm>
            <a:off x="857707" y="4209898"/>
            <a:ext cx="2335378" cy="324612"/>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Wiring Inspector</a:t>
            </a:r>
            <a:endParaRPr lang="en-US" sz="1900" dirty="0"/>
          </a:p>
        </p:txBody>
      </p:sp>
      <p:sp>
        <p:nvSpPr>
          <p:cNvPr id="27" name="Text 23"/>
          <p:cNvSpPr txBox="1"/>
          <p:nvPr/>
        </p:nvSpPr>
        <p:spPr>
          <a:xfrm>
            <a:off x="4727448" y="4209898"/>
            <a:ext cx="1201522" cy="3246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$10,000</a:t>
            </a:r>
            <a:endParaRPr lang="en-US" sz="2100" dirty="0"/>
          </a:p>
        </p:txBody>
      </p:sp>
      <p:sp>
        <p:nvSpPr>
          <p:cNvPr id="28" name="Text 24"/>
          <p:cNvSpPr txBox="1"/>
          <p:nvPr/>
        </p:nvSpPr>
        <p:spPr>
          <a:xfrm>
            <a:off x="857707" y="4677156"/>
            <a:ext cx="1961388" cy="324612"/>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Gas Inspector</a:t>
            </a:r>
            <a:endParaRPr lang="en-US" sz="1900" dirty="0"/>
          </a:p>
        </p:txBody>
      </p:sp>
      <p:sp>
        <p:nvSpPr>
          <p:cNvPr id="29" name="Text 25"/>
          <p:cNvSpPr txBox="1"/>
          <p:nvPr/>
        </p:nvSpPr>
        <p:spPr>
          <a:xfrm>
            <a:off x="4727448" y="4677156"/>
            <a:ext cx="1201522" cy="3246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$10,000</a:t>
            </a:r>
            <a:endParaRPr lang="en-US" sz="2100" dirty="0"/>
          </a:p>
        </p:txBody>
      </p:sp>
      <p:sp>
        <p:nvSpPr>
          <p:cNvPr id="30" name="Shape 26"/>
          <p:cNvSpPr/>
          <p:nvPr/>
        </p:nvSpPr>
        <p:spPr>
          <a:xfrm>
            <a:off x="6286500" y="3191256"/>
            <a:ext cx="4953305" cy="9144"/>
          </a:xfrm>
          <a:prstGeom prst="rect">
            <a:avLst/>
          </a:prstGeom>
          <a:solidFill>
            <a:srgbClr val="FFFFFF">
              <a:alpha val="10000"/>
            </a:srgbClr>
          </a:solidFill>
          <a:ln w="12700">
            <a:solidFill>
              <a:srgbClr val="FFFFFF">
                <a:alpha val="0"/>
              </a:srgbClr>
            </a:solidFill>
            <a:prstDash val="solid"/>
          </a:ln>
        </p:spPr>
      </p:sp>
      <p:sp>
        <p:nvSpPr>
          <p:cNvPr id="31" name="Text 27"/>
          <p:cNvSpPr txBox="1"/>
          <p:nvPr/>
        </p:nvSpPr>
        <p:spPr>
          <a:xfrm>
            <a:off x="6286500" y="2809951"/>
            <a:ext cx="2732227" cy="324612"/>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Plumbing Inspector</a:t>
            </a:r>
            <a:endParaRPr lang="en-US" sz="1900" dirty="0"/>
          </a:p>
        </p:txBody>
      </p:sp>
      <p:sp>
        <p:nvSpPr>
          <p:cNvPr id="32" name="Text 28"/>
          <p:cNvSpPr txBox="1"/>
          <p:nvPr/>
        </p:nvSpPr>
        <p:spPr>
          <a:xfrm>
            <a:off x="10157155" y="2809951"/>
            <a:ext cx="1201522" cy="3246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$10,000</a:t>
            </a:r>
            <a:endParaRPr lang="en-US" sz="2100" dirty="0"/>
          </a:p>
        </p:txBody>
      </p:sp>
      <p:sp>
        <p:nvSpPr>
          <p:cNvPr id="33" name="Shape 29"/>
          <p:cNvSpPr/>
          <p:nvPr/>
        </p:nvSpPr>
        <p:spPr>
          <a:xfrm>
            <a:off x="6286500" y="3657600"/>
            <a:ext cx="4953305" cy="9144"/>
          </a:xfrm>
          <a:prstGeom prst="rect">
            <a:avLst/>
          </a:prstGeom>
          <a:solidFill>
            <a:srgbClr val="FFFFFF">
              <a:alpha val="10000"/>
            </a:srgbClr>
          </a:solidFill>
          <a:ln w="12700">
            <a:solidFill>
              <a:srgbClr val="FFFFFF">
                <a:alpha val="0"/>
              </a:srgbClr>
            </a:solidFill>
            <a:prstDash val="solid"/>
          </a:ln>
        </p:spPr>
      </p:sp>
      <p:sp>
        <p:nvSpPr>
          <p:cNvPr id="34" name="Text 30"/>
          <p:cNvSpPr txBox="1"/>
          <p:nvPr/>
        </p:nvSpPr>
        <p:spPr>
          <a:xfrm>
            <a:off x="6286500" y="3276295"/>
            <a:ext cx="2131466" cy="324612"/>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Planning Board</a:t>
            </a:r>
            <a:endParaRPr lang="en-US" sz="1900" dirty="0"/>
          </a:p>
        </p:txBody>
      </p:sp>
      <p:sp>
        <p:nvSpPr>
          <p:cNvPr id="35" name="Text 31"/>
          <p:cNvSpPr txBox="1"/>
          <p:nvPr/>
        </p:nvSpPr>
        <p:spPr>
          <a:xfrm>
            <a:off x="10157155" y="3276295"/>
            <a:ext cx="1201522" cy="3246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$10,000</a:t>
            </a:r>
            <a:endParaRPr lang="en-US" sz="2100" dirty="0"/>
          </a:p>
        </p:txBody>
      </p:sp>
      <p:sp>
        <p:nvSpPr>
          <p:cNvPr id="36" name="Shape 32"/>
          <p:cNvSpPr/>
          <p:nvPr/>
        </p:nvSpPr>
        <p:spPr>
          <a:xfrm>
            <a:off x="6286500" y="4124858"/>
            <a:ext cx="4953305" cy="9144"/>
          </a:xfrm>
          <a:prstGeom prst="rect">
            <a:avLst/>
          </a:prstGeom>
          <a:solidFill>
            <a:srgbClr val="FFFFFF">
              <a:alpha val="10000"/>
            </a:srgbClr>
          </a:solidFill>
          <a:ln w="12700">
            <a:solidFill>
              <a:srgbClr val="FFFFFF">
                <a:alpha val="0"/>
              </a:srgbClr>
            </a:solidFill>
            <a:prstDash val="solid"/>
          </a:ln>
        </p:spPr>
      </p:sp>
      <p:sp>
        <p:nvSpPr>
          <p:cNvPr id="37" name="Text 33"/>
          <p:cNvSpPr txBox="1"/>
          <p:nvPr/>
        </p:nvSpPr>
        <p:spPr>
          <a:xfrm>
            <a:off x="6286500" y="3743554"/>
            <a:ext cx="2437790" cy="324612"/>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Board of Appeals</a:t>
            </a:r>
            <a:endParaRPr lang="en-US" sz="1900" dirty="0"/>
          </a:p>
        </p:txBody>
      </p:sp>
      <p:sp>
        <p:nvSpPr>
          <p:cNvPr id="38" name="Text 34"/>
          <p:cNvSpPr txBox="1"/>
          <p:nvPr/>
        </p:nvSpPr>
        <p:spPr>
          <a:xfrm>
            <a:off x="10284257" y="3743554"/>
            <a:ext cx="1031443" cy="3246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$5,000</a:t>
            </a:r>
            <a:endParaRPr lang="en-US" sz="2100" dirty="0"/>
          </a:p>
        </p:txBody>
      </p:sp>
      <p:sp>
        <p:nvSpPr>
          <p:cNvPr id="39" name="Text 35"/>
          <p:cNvSpPr txBox="1"/>
          <p:nvPr/>
        </p:nvSpPr>
        <p:spPr>
          <a:xfrm>
            <a:off x="6286500" y="4209898"/>
            <a:ext cx="2482596" cy="324612"/>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Soil Conservation</a:t>
            </a:r>
            <a:endParaRPr lang="en-US" sz="1900" dirty="0"/>
          </a:p>
        </p:txBody>
      </p:sp>
      <p:sp>
        <p:nvSpPr>
          <p:cNvPr id="40" name="Text 36"/>
          <p:cNvSpPr txBox="1"/>
          <p:nvPr/>
        </p:nvSpPr>
        <p:spPr>
          <a:xfrm>
            <a:off x="10284257" y="4209898"/>
            <a:ext cx="1031443" cy="3246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$5,000</a:t>
            </a:r>
            <a:endParaRPr lang="en-US" sz="2100" dirty="0"/>
          </a:p>
        </p:txBody>
      </p:sp>
      <p:sp>
        <p:nvSpPr>
          <p:cNvPr id="41" name="Text 37"/>
          <p:cNvSpPr txBox="1"/>
          <p:nvPr/>
        </p:nvSpPr>
        <p:spPr>
          <a:xfrm>
            <a:off x="1019556" y="5477256"/>
            <a:ext cx="3934663" cy="590702"/>
          </a:xfrm>
          <a:prstGeom prst="rect">
            <a:avLst/>
          </a:prstGeom>
          <a:noFill/>
          <a:ln/>
        </p:spPr>
        <p:txBody>
          <a:bodyPr wrap="square" lIns="0" tIns="0" rIns="0" bIns="0" rtlCol="0" anchor="ctr"/>
          <a:lstStyle/>
          <a:p>
            <a:pPr marL="0" indent="0" algn="l">
              <a:buNone/>
            </a:pPr>
            <a:r>
              <a:rPr lang="en-US" sz="2100" b="1" dirty="0">
                <a:solidFill>
                  <a:srgbClr val="2ECC71"/>
                </a:solidFill>
                <a:latin typeface="Inter" pitchFamily="34" charset="0"/>
                <a:ea typeface="Inter" pitchFamily="34" charset="-122"/>
                <a:cs typeface="Inter" pitchFamily="34" charset="-120"/>
              </a:rPr>
              <a:t>Simple Majority Vote Required</a:t>
            </a:r>
            <a:endParaRPr lang="en-US" sz="2100" dirty="0"/>
          </a:p>
        </p:txBody>
      </p:sp>
      <p:sp>
        <p:nvSpPr>
          <p:cNvPr id="42" name="Shape 38"/>
          <p:cNvSpPr/>
          <p:nvPr/>
        </p:nvSpPr>
        <p:spPr>
          <a:xfrm>
            <a:off x="571500" y="5477256"/>
            <a:ext cx="4686300" cy="590702"/>
          </a:xfrm>
          <a:prstGeom prst="roundRect">
            <a:avLst>
              <a:gd name="adj" fmla="val 154799"/>
            </a:avLst>
          </a:prstGeom>
          <a:solidFill>
            <a:srgbClr val="2ECC71">
              <a:alpha val="15000"/>
            </a:srgbClr>
          </a:solidFill>
          <a:ln w="25400">
            <a:solidFill>
              <a:srgbClr val="2ECC71">
                <a:alpha val="40000"/>
              </a:srgbClr>
            </a:solidFill>
            <a:prstDash val="solid"/>
          </a:ln>
        </p:spPr>
      </p:sp>
      <p:sp>
        <p:nvSpPr>
          <p:cNvPr id="43" name="Text 39"/>
          <p:cNvSpPr txBox="1"/>
          <p:nvPr/>
        </p:nvSpPr>
        <p:spPr>
          <a:xfrm>
            <a:off x="933602" y="6334049"/>
            <a:ext cx="1804111" cy="210312"/>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44" name="Text 40"/>
          <p:cNvSpPr txBox="1"/>
          <p:nvPr/>
        </p:nvSpPr>
        <p:spPr>
          <a:xfrm>
            <a:off x="2873959" y="6334049"/>
            <a:ext cx="1044245" cy="210312"/>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45" name="Text 41"/>
          <p:cNvSpPr txBox="1"/>
          <p:nvPr/>
        </p:nvSpPr>
        <p:spPr>
          <a:xfrm>
            <a:off x="9525305" y="6334049"/>
            <a:ext cx="1810512" cy="191110"/>
          </a:xfrm>
          <a:prstGeom prst="rect">
            <a:avLst/>
          </a:prstGeom>
          <a:noFill/>
          <a:ln/>
        </p:spPr>
        <p:txBody>
          <a:bodyPr wrap="square" lIns="0" tIns="0" rIns="0" bIns="0" rtlCol="0" anchor="ctr"/>
          <a:lstStyle/>
          <a:p>
            <a:pPr marL="0" indent="0" algn="r">
              <a:buNone/>
            </a:pPr>
            <a:r>
              <a:rPr lang="en-US" sz="1200" dirty="0">
                <a:solidFill>
                  <a:srgbClr val="FFFFFF">
                    <a:alpha val="60000"/>
                  </a:srgbClr>
                </a:solidFill>
                <a:latin typeface="Inter" pitchFamily="34" charset="0"/>
                <a:ea typeface="Inter" pitchFamily="34" charset="-122"/>
                <a:cs typeface="Inter" pitchFamily="34" charset="-120"/>
              </a:rPr>
              <a:t>Page 13 of 23</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Text 1"/>
          <p:cNvSpPr txBox="1"/>
          <p:nvPr/>
        </p:nvSpPr>
        <p:spPr>
          <a:xfrm>
            <a:off x="2670962" y="905256"/>
            <a:ext cx="6858000" cy="247802"/>
          </a:xfrm>
          <a:prstGeom prst="rect">
            <a:avLst/>
          </a:prstGeom>
          <a:noFill/>
          <a:ln/>
        </p:spPr>
        <p:txBody>
          <a:bodyPr wrap="square" lIns="0" tIns="0" rIns="0" bIns="0" rtlCol="0" anchor="ctr"/>
          <a:lstStyle/>
          <a:p>
            <a:pPr marL="0" indent="0" algn="ctr">
              <a:buNone/>
            </a:pPr>
            <a:r>
              <a:rPr lang="en-US" sz="1600" b="1" kern="0" spc="150" dirty="0">
                <a:solidFill>
                  <a:srgbClr val="C9A227"/>
                </a:solidFill>
                <a:latin typeface="Inter" pitchFamily="34" charset="0"/>
                <a:ea typeface="Inter" pitchFamily="34" charset="-122"/>
                <a:cs typeface="Inter" pitchFamily="34" charset="-120"/>
              </a:rPr>
              <a:t>ARTICLE 11</a:t>
            </a:r>
            <a:endParaRPr lang="en-US" sz="1600" dirty="0"/>
          </a:p>
        </p:txBody>
      </p:sp>
      <p:sp>
        <p:nvSpPr>
          <p:cNvPr id="5" name="Text 2"/>
          <p:cNvSpPr txBox="1"/>
          <p:nvPr/>
        </p:nvSpPr>
        <p:spPr>
          <a:xfrm>
            <a:off x="2065630" y="1200607"/>
            <a:ext cx="8068666" cy="609905"/>
          </a:xfrm>
          <a:prstGeom prst="rect">
            <a:avLst/>
          </a:prstGeom>
          <a:noFill/>
          <a:ln/>
        </p:spPr>
        <p:txBody>
          <a:bodyPr wrap="square" lIns="0" tIns="0" rIns="0" bIns="0" rtlCol="0" anchor="ctr"/>
          <a:lstStyle/>
          <a:p>
            <a:pPr marL="0" indent="0" algn="ctr">
              <a:buNone/>
            </a:pPr>
            <a:r>
              <a:rPr lang="en-US" sz="4300" b="1" dirty="0">
                <a:solidFill>
                  <a:srgbClr val="FFFFFF"/>
                </a:solidFill>
                <a:latin typeface="Inter" pitchFamily="34" charset="0"/>
                <a:ea typeface="Inter" pitchFamily="34" charset="-122"/>
                <a:cs typeface="Inter" pitchFamily="34" charset="-120"/>
              </a:rPr>
              <a:t>Chapter 90 Road Funding</a:t>
            </a:r>
            <a:endParaRPr lang="en-US" sz="4300" dirty="0"/>
          </a:p>
        </p:txBody>
      </p:sp>
      <p:sp>
        <p:nvSpPr>
          <p:cNvPr id="6" name="Text 3"/>
          <p:cNvSpPr txBox="1"/>
          <p:nvPr/>
        </p:nvSpPr>
        <p:spPr>
          <a:xfrm>
            <a:off x="2670962" y="1855318"/>
            <a:ext cx="6858000" cy="277063"/>
          </a:xfrm>
          <a:prstGeom prst="rect">
            <a:avLst/>
          </a:prstGeom>
          <a:noFill/>
          <a:ln/>
        </p:spPr>
        <p:txBody>
          <a:bodyPr wrap="square" lIns="0" tIns="0" rIns="0" bIns="0" rtlCol="0" anchor="ctr"/>
          <a:lstStyle/>
          <a:p>
            <a:pPr marL="0" indent="0" algn="ctr">
              <a:buNone/>
            </a:pPr>
            <a:r>
              <a:rPr lang="en-US" sz="1800" dirty="0">
                <a:solidFill>
                  <a:srgbClr val="FFFFFF">
                    <a:alpha val="80000"/>
                  </a:srgbClr>
                </a:solidFill>
                <a:latin typeface="Inter" pitchFamily="34" charset="0"/>
                <a:ea typeface="Inter" pitchFamily="34" charset="-122"/>
                <a:cs typeface="Inter" pitchFamily="34" charset="-120"/>
              </a:rPr>
              <a:t>Accepts state/federal road money</a:t>
            </a:r>
            <a:endParaRPr lang="en-US" sz="1800" dirty="0"/>
          </a:p>
        </p:txBody>
      </p:sp>
      <p:sp>
        <p:nvSpPr>
          <p:cNvPr id="7" name="Shape 4"/>
          <p:cNvSpPr/>
          <p:nvPr/>
        </p:nvSpPr>
        <p:spPr>
          <a:xfrm>
            <a:off x="1333195" y="2370125"/>
            <a:ext cx="9525305" cy="3819449"/>
          </a:xfrm>
          <a:prstGeom prst="roundRect">
            <a:avLst>
              <a:gd name="adj" fmla="val 1910"/>
            </a:avLst>
          </a:prstGeom>
          <a:solidFill>
            <a:srgbClr val="FFFFFF">
              <a:alpha val="10000"/>
            </a:srgbClr>
          </a:solidFill>
          <a:ln w="25400">
            <a:solidFill>
              <a:srgbClr val="FFFFFF">
                <a:alpha val="20000"/>
              </a:srgbClr>
            </a:solidFill>
            <a:prstDash val="solid"/>
          </a:ln>
        </p:spPr>
      </p:sp>
      <p:sp>
        <p:nvSpPr>
          <p:cNvPr id="8" name="Text 5"/>
          <p:cNvSpPr txBox="1"/>
          <p:nvPr/>
        </p:nvSpPr>
        <p:spPr>
          <a:xfrm>
            <a:off x="1876349" y="2579522"/>
            <a:ext cx="8582558" cy="1191463"/>
          </a:xfrm>
          <a:prstGeom prst="rect">
            <a:avLst/>
          </a:prstGeom>
          <a:noFill/>
          <a:ln/>
        </p:spPr>
        <p:txBody>
          <a:bodyPr wrap="square" lIns="0" tIns="0" rIns="0" bIns="0" rtlCol="0" anchor="ctr"/>
          <a:lstStyle/>
          <a:p>
            <a:pPr marL="0" indent="0" algn="ctr">
              <a:buNone/>
            </a:pPr>
            <a:r>
              <a:rPr lang="en-US" sz="2400" b="1" dirty="0">
                <a:solidFill>
                  <a:srgbClr val="FFFFFF"/>
                </a:solidFill>
                <a:latin typeface="Inter" pitchFamily="34" charset="0"/>
                <a:ea typeface="Inter" pitchFamily="34" charset="-122"/>
                <a:cs typeface="Inter" pitchFamily="34" charset="-120"/>
              </a:rPr>
              <a:t>This article allows the Town to accept and enter into contracts for state and federal road funding, including Chapter 90 funds.</a:t>
            </a:r>
            <a:endParaRPr lang="en-US" sz="2400" dirty="0"/>
          </a:p>
        </p:txBody>
      </p:sp>
      <p:sp>
        <p:nvSpPr>
          <p:cNvPr id="9" name="Shape 6"/>
          <p:cNvSpPr/>
          <p:nvPr/>
        </p:nvSpPr>
        <p:spPr>
          <a:xfrm>
            <a:off x="1733702" y="3958438"/>
            <a:ext cx="8725205" cy="1057046"/>
          </a:xfrm>
          <a:prstGeom prst="roundRect">
            <a:avLst>
              <a:gd name="adj" fmla="val 18704"/>
            </a:avLst>
          </a:prstGeom>
          <a:solidFill>
            <a:srgbClr val="FFFFFF">
              <a:alpha val="5000"/>
            </a:srgbClr>
          </a:solidFill>
          <a:ln w="12700">
            <a:solidFill>
              <a:srgbClr val="FFFFFF">
                <a:alpha val="10000"/>
              </a:srgbClr>
            </a:solidFill>
            <a:prstDash val="solid"/>
          </a:ln>
        </p:spPr>
      </p:sp>
      <p:sp>
        <p:nvSpPr>
          <p:cNvPr id="10" name="Text 7"/>
          <p:cNvSpPr txBox="1"/>
          <p:nvPr/>
        </p:nvSpPr>
        <p:spPr>
          <a:xfrm>
            <a:off x="2200046" y="3958438"/>
            <a:ext cx="7982712" cy="1057961"/>
          </a:xfrm>
          <a:prstGeom prst="rect">
            <a:avLst/>
          </a:prstGeom>
          <a:noFill/>
          <a:ln/>
        </p:spPr>
        <p:txBody>
          <a:bodyPr wrap="square" lIns="0" tIns="0" rIns="0" bIns="0" rtlCol="0" anchor="ctr"/>
          <a:lstStyle/>
          <a:p>
            <a:pPr marL="0" indent="0" algn="l">
              <a:buNone/>
            </a:pPr>
            <a:r>
              <a:rPr lang="en-US" sz="1500" b="1" dirty="0">
                <a:solidFill>
                  <a:srgbClr val="FFFFFF"/>
                </a:solidFill>
                <a:latin typeface="Inter" pitchFamily="34" charset="0"/>
                <a:ea typeface="Inter" pitchFamily="34" charset="-122"/>
                <a:cs typeface="Inter" pitchFamily="34" charset="-120"/>
              </a:rPr>
              <a:t>Key Point:</a:t>
            </a:r>
            <a:r>
              <a:rPr lang="en-US" sz="1300" dirty="0">
                <a:solidFill>
                  <a:srgbClr val="FFFFFF"/>
                </a:solidFill>
                <a:latin typeface="Inter" pitchFamily="34" charset="0"/>
                <a:ea typeface="Inter" pitchFamily="34" charset="-122"/>
                <a:cs typeface="Inter" pitchFamily="34" charset="-120"/>
              </a:rPr>
              <a:t> The town regularly receives Chapter 90 funding for roads, which the Selectmen need to accept and contract for. This authorization is required annually to maintain our ability to improve and maintain town roads. </a:t>
            </a:r>
            <a:endParaRPr lang="en-US" sz="1300" dirty="0"/>
          </a:p>
        </p:txBody>
      </p:sp>
      <p:sp>
        <p:nvSpPr>
          <p:cNvPr id="11" name="Shape 8"/>
          <p:cNvSpPr/>
          <p:nvPr/>
        </p:nvSpPr>
        <p:spPr>
          <a:xfrm>
            <a:off x="3386938" y="5247742"/>
            <a:ext cx="2476195" cy="724205"/>
          </a:xfrm>
          <a:prstGeom prst="roundRect">
            <a:avLst>
              <a:gd name="adj" fmla="val 39872"/>
            </a:avLst>
          </a:prstGeom>
          <a:solidFill>
            <a:srgbClr val="FFFFFF">
              <a:alpha val="10000"/>
            </a:srgbClr>
          </a:solidFill>
          <a:ln w="12700">
            <a:solidFill>
              <a:srgbClr val="FFFFFF">
                <a:alpha val="15000"/>
              </a:srgbClr>
            </a:solidFill>
            <a:prstDash val="solid"/>
          </a:ln>
        </p:spPr>
      </p:sp>
      <p:sp>
        <p:nvSpPr>
          <p:cNvPr id="12" name="Text 9"/>
          <p:cNvSpPr txBox="1"/>
          <p:nvPr/>
        </p:nvSpPr>
        <p:spPr>
          <a:xfrm>
            <a:off x="4036162" y="5372100"/>
            <a:ext cx="1181405" cy="162763"/>
          </a:xfrm>
          <a:prstGeom prst="rect">
            <a:avLst/>
          </a:prstGeom>
          <a:noFill/>
          <a:ln/>
        </p:spPr>
        <p:txBody>
          <a:bodyPr wrap="square" lIns="0" tIns="0" rIns="0" bIns="0" rtlCol="0" anchor="ctr"/>
          <a:lstStyle/>
          <a:p>
            <a:pPr marL="0" indent="0" algn="ctr">
              <a:buNone/>
            </a:pPr>
            <a:r>
              <a:rPr lang="en-US" sz="1000" kern="0" spc="75" dirty="0">
                <a:solidFill>
                  <a:srgbClr val="FFFFFF">
                    <a:alpha val="70000"/>
                  </a:srgbClr>
                </a:solidFill>
                <a:latin typeface="Inter" pitchFamily="34" charset="0"/>
                <a:ea typeface="Inter" pitchFamily="34" charset="-122"/>
                <a:cs typeface="Inter" pitchFamily="34" charset="-120"/>
              </a:rPr>
              <a:t>Vote Required</a:t>
            </a:r>
            <a:endParaRPr lang="en-US" sz="1000" dirty="0"/>
          </a:p>
        </p:txBody>
      </p:sp>
      <p:sp>
        <p:nvSpPr>
          <p:cNvPr id="13" name="Text 10"/>
          <p:cNvSpPr txBox="1"/>
          <p:nvPr/>
        </p:nvSpPr>
        <p:spPr>
          <a:xfrm>
            <a:off x="3585362" y="5572354"/>
            <a:ext cx="2085746" cy="277063"/>
          </a:xfrm>
          <a:prstGeom prst="rect">
            <a:avLst/>
          </a:prstGeom>
          <a:noFill/>
          <a:ln/>
        </p:spPr>
        <p:txBody>
          <a:bodyPr wrap="square" lIns="0" tIns="0" rIns="0" bIns="0" rtlCol="0" anchor="ctr"/>
          <a:lstStyle/>
          <a:p>
            <a:pPr marL="0" indent="0" algn="ctr">
              <a:buNone/>
            </a:pPr>
            <a:r>
              <a:rPr lang="en-US" sz="1800" b="1" dirty="0">
                <a:solidFill>
                  <a:srgbClr val="C9A227"/>
                </a:solidFill>
                <a:latin typeface="Inter" pitchFamily="34" charset="0"/>
                <a:ea typeface="Inter" pitchFamily="34" charset="-122"/>
                <a:cs typeface="Inter" pitchFamily="34" charset="-120"/>
              </a:rPr>
              <a:t>Simple Majority</a:t>
            </a:r>
            <a:endParaRPr lang="en-US" sz="1800" dirty="0"/>
          </a:p>
        </p:txBody>
      </p:sp>
      <p:sp>
        <p:nvSpPr>
          <p:cNvPr id="14" name="Shape 11"/>
          <p:cNvSpPr/>
          <p:nvPr/>
        </p:nvSpPr>
        <p:spPr>
          <a:xfrm>
            <a:off x="6149340" y="5247742"/>
            <a:ext cx="2657246" cy="724205"/>
          </a:xfrm>
          <a:prstGeom prst="roundRect">
            <a:avLst>
              <a:gd name="adj" fmla="val 39872"/>
            </a:avLst>
          </a:prstGeom>
          <a:solidFill>
            <a:srgbClr val="FFFFFF">
              <a:alpha val="10000"/>
            </a:srgbClr>
          </a:solidFill>
          <a:ln w="12700">
            <a:solidFill>
              <a:srgbClr val="FFFFFF">
                <a:alpha val="15000"/>
              </a:srgbClr>
            </a:solidFill>
            <a:prstDash val="solid"/>
          </a:ln>
        </p:spPr>
      </p:sp>
      <p:sp>
        <p:nvSpPr>
          <p:cNvPr id="15" name="Text 12"/>
          <p:cNvSpPr txBox="1"/>
          <p:nvPr/>
        </p:nvSpPr>
        <p:spPr>
          <a:xfrm>
            <a:off x="6492240" y="5372100"/>
            <a:ext cx="1972361" cy="162763"/>
          </a:xfrm>
          <a:prstGeom prst="rect">
            <a:avLst/>
          </a:prstGeom>
          <a:noFill/>
          <a:ln/>
        </p:spPr>
        <p:txBody>
          <a:bodyPr wrap="square" lIns="0" tIns="0" rIns="0" bIns="0" rtlCol="0" anchor="ctr"/>
          <a:lstStyle/>
          <a:p>
            <a:pPr marL="0" indent="0" algn="ctr">
              <a:buNone/>
            </a:pPr>
            <a:r>
              <a:rPr lang="en-US" sz="1000" kern="0" spc="75" dirty="0">
                <a:solidFill>
                  <a:srgbClr val="FFFFFF">
                    <a:alpha val="70000"/>
                  </a:srgbClr>
                </a:solidFill>
                <a:latin typeface="Inter" pitchFamily="34" charset="0"/>
                <a:ea typeface="Inter" pitchFamily="34" charset="-122"/>
                <a:cs typeface="Inter" pitchFamily="34" charset="-120"/>
              </a:rPr>
              <a:t>Board Recommendation</a:t>
            </a:r>
            <a:endParaRPr lang="en-US" sz="1000" dirty="0"/>
          </a:p>
        </p:txBody>
      </p:sp>
      <p:sp>
        <p:nvSpPr>
          <p:cNvPr id="16" name="Text 13"/>
          <p:cNvSpPr txBox="1"/>
          <p:nvPr/>
        </p:nvSpPr>
        <p:spPr>
          <a:xfrm>
            <a:off x="6556248" y="5572354"/>
            <a:ext cx="1848002" cy="277063"/>
          </a:xfrm>
          <a:prstGeom prst="rect">
            <a:avLst/>
          </a:prstGeom>
          <a:noFill/>
          <a:ln/>
        </p:spPr>
        <p:txBody>
          <a:bodyPr wrap="square" lIns="0" tIns="0" rIns="0" bIns="0" rtlCol="0" anchor="ctr"/>
          <a:lstStyle/>
          <a:p>
            <a:pPr marL="0" indent="0" algn="ctr">
              <a:buNone/>
            </a:pPr>
            <a:r>
              <a:rPr lang="en-US" sz="1800" b="1" dirty="0">
                <a:solidFill>
                  <a:srgbClr val="C9A227"/>
                </a:solidFill>
                <a:latin typeface="Inter" pitchFamily="34" charset="0"/>
                <a:ea typeface="Inter" pitchFamily="34" charset="-122"/>
                <a:cs typeface="Inter" pitchFamily="34" charset="-120"/>
              </a:rPr>
              <a:t>RECOMMENDED</a:t>
            </a:r>
            <a:endParaRPr lang="en-US" sz="1800" dirty="0"/>
          </a:p>
        </p:txBody>
      </p:sp>
      <p:sp>
        <p:nvSpPr>
          <p:cNvPr id="17" name="Shape 14"/>
          <p:cNvSpPr/>
          <p:nvPr/>
        </p:nvSpPr>
        <p:spPr>
          <a:xfrm>
            <a:off x="0" y="0"/>
            <a:ext cx="12191695" cy="761695"/>
          </a:xfrm>
          <a:prstGeom prst="rect">
            <a:avLst/>
          </a:prstGeom>
          <a:solidFill>
            <a:srgbClr val="FFFFFF">
              <a:alpha val="10000"/>
            </a:srgbClr>
          </a:solidFill>
          <a:ln/>
        </p:spPr>
      </p:sp>
      <p:sp>
        <p:nvSpPr>
          <p:cNvPr id="18" name="Shape 15"/>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19"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20" name="Text 16"/>
          <p:cNvSpPr txBox="1"/>
          <p:nvPr/>
        </p:nvSpPr>
        <p:spPr>
          <a:xfrm>
            <a:off x="1190549" y="209398"/>
            <a:ext cx="2585009"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21" name="Text 17"/>
          <p:cNvSpPr txBox="1"/>
          <p:nvPr/>
        </p:nvSpPr>
        <p:spPr>
          <a:xfrm>
            <a:off x="9530791" y="166421"/>
            <a:ext cx="2092147" cy="200254"/>
          </a:xfrm>
          <a:prstGeom prst="rect">
            <a:avLst/>
          </a:prstGeom>
          <a:noFill/>
          <a:ln/>
        </p:spPr>
        <p:txBody>
          <a:bodyPr wrap="square" lIns="0" tIns="0" rIns="0" bIns="0" rtlCol="0" anchor="ctr"/>
          <a:lstStyle/>
          <a:p>
            <a:pPr marL="0" indent="0" algn="r">
              <a:buNone/>
            </a:pPr>
            <a:r>
              <a:rPr lang="en-US" sz="1300" b="1" dirty="0">
                <a:solidFill>
                  <a:srgbClr val="FFFFFF"/>
                </a:solidFill>
                <a:latin typeface="Inter" pitchFamily="34" charset="0"/>
                <a:ea typeface="Inter" pitchFamily="34" charset="-122"/>
                <a:cs typeface="Inter" pitchFamily="34" charset="-120"/>
              </a:rPr>
              <a:t>Annual Town Meeting</a:t>
            </a:r>
            <a:endParaRPr lang="en-US" sz="1300" dirty="0"/>
          </a:p>
        </p:txBody>
      </p:sp>
      <p:sp>
        <p:nvSpPr>
          <p:cNvPr id="22" name="Text 18"/>
          <p:cNvSpPr txBox="1"/>
          <p:nvPr/>
        </p:nvSpPr>
        <p:spPr>
          <a:xfrm>
            <a:off x="9822485" y="385877"/>
            <a:ext cx="1800454"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23" name="Shape 19"/>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24" name="Text 20"/>
          <p:cNvSpPr txBox="1"/>
          <p:nvPr/>
        </p:nvSpPr>
        <p:spPr>
          <a:xfrm>
            <a:off x="952805" y="6334049"/>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25" name="Text 21"/>
          <p:cNvSpPr txBox="1"/>
          <p:nvPr/>
        </p:nvSpPr>
        <p:spPr>
          <a:xfrm>
            <a:off x="2912364" y="6334049"/>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26" name="Text 22"/>
          <p:cNvSpPr txBox="1"/>
          <p:nvPr/>
        </p:nvSpPr>
        <p:spPr>
          <a:xfrm>
            <a:off x="10351922" y="6334049"/>
            <a:ext cx="1179576" cy="191110"/>
          </a:xfrm>
          <a:prstGeom prst="rect">
            <a:avLst/>
          </a:prstGeom>
          <a:noFill/>
          <a:ln/>
        </p:spPr>
        <p:txBody>
          <a:bodyPr wrap="square" lIns="0" tIns="0" rIns="0" bIns="0" rtlCol="0" anchor="ctr"/>
          <a:lstStyle/>
          <a:p>
            <a:pPr marL="0" indent="0" algn="l">
              <a:buNone/>
            </a:pPr>
            <a:r>
              <a:rPr lang="en-US" sz="1200" dirty="0">
                <a:solidFill>
                  <a:srgbClr val="FFFFFF">
                    <a:alpha val="60000"/>
                  </a:srgbClr>
                </a:solidFill>
                <a:latin typeface="Inter" pitchFamily="34" charset="0"/>
                <a:ea typeface="Inter" pitchFamily="34" charset="-122"/>
                <a:cs typeface="Inter" pitchFamily="34" charset="-120"/>
              </a:rPr>
              <a:t>Page 15 of 24</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sp>
        <p:nvSpPr>
          <p:cNvPr id="6" name="Shape 3"/>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pic>
        <p:nvPicPr>
          <p:cNvPr id="7" name="Image 1" descr="gen-dedup-b8821e5e227e28f50c1ba5f217775951.png"/>
          <p:cNvPicPr>
            <a:picLocks noChangeAspect="1"/>
          </p:cNvPicPr>
          <p:nvPr/>
        </p:nvPicPr>
        <p:blipFill>
          <a:blip r:embed="rId4"/>
          <a:srcRect/>
          <a:stretch/>
        </p:blipFill>
        <p:spPr>
          <a:xfrm>
            <a:off x="571500" y="142646"/>
            <a:ext cx="476402" cy="476402"/>
          </a:xfrm>
          <a:prstGeom prst="rect">
            <a:avLst/>
          </a:prstGeom>
        </p:spPr>
      </p:pic>
      <p:sp>
        <p:nvSpPr>
          <p:cNvPr id="8" name="Text 4"/>
          <p:cNvSpPr txBox="1"/>
          <p:nvPr/>
        </p:nvSpPr>
        <p:spPr>
          <a:xfrm>
            <a:off x="1190549" y="219456"/>
            <a:ext cx="2585009"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9" name="Text 5"/>
          <p:cNvSpPr txBox="1"/>
          <p:nvPr/>
        </p:nvSpPr>
        <p:spPr>
          <a:xfrm>
            <a:off x="8762695" y="142646"/>
            <a:ext cx="2857500"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10" name="Text 6"/>
          <p:cNvSpPr txBox="1"/>
          <p:nvPr/>
        </p:nvSpPr>
        <p:spPr>
          <a:xfrm>
            <a:off x="8762695" y="390449"/>
            <a:ext cx="285750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1" name="Text 7"/>
          <p:cNvSpPr txBox="1"/>
          <p:nvPr/>
        </p:nvSpPr>
        <p:spPr>
          <a:xfrm>
            <a:off x="571500" y="1047902"/>
            <a:ext cx="11049610" cy="419710"/>
          </a:xfrm>
          <a:prstGeom prst="rect">
            <a:avLst/>
          </a:prstGeom>
          <a:noFill/>
          <a:ln/>
        </p:spPr>
        <p:txBody>
          <a:bodyPr wrap="square" lIns="0" tIns="0" rIns="0" bIns="0" rtlCol="0" anchor="ctr"/>
          <a:lstStyle/>
          <a:p>
            <a:pPr marL="0" indent="0" algn="ctr">
              <a:buNone/>
            </a:pPr>
            <a:r>
              <a:rPr lang="en-US" sz="2700" b="1" kern="0" spc="150" dirty="0">
                <a:solidFill>
                  <a:srgbClr val="C9A227"/>
                </a:solidFill>
                <a:latin typeface="Inter" pitchFamily="34" charset="0"/>
                <a:ea typeface="Inter" pitchFamily="34" charset="-122"/>
                <a:cs typeface="Inter" pitchFamily="34" charset="-120"/>
              </a:rPr>
              <a:t>ARTICLE 12</a:t>
            </a:r>
            <a:endParaRPr lang="en-US" sz="2700" dirty="0"/>
          </a:p>
        </p:txBody>
      </p:sp>
      <p:sp>
        <p:nvSpPr>
          <p:cNvPr id="12" name="Text 8"/>
          <p:cNvSpPr txBox="1"/>
          <p:nvPr/>
        </p:nvSpPr>
        <p:spPr>
          <a:xfrm>
            <a:off x="571500" y="1514246"/>
            <a:ext cx="11049610" cy="762610"/>
          </a:xfrm>
          <a:prstGeom prst="rect">
            <a:avLst/>
          </a:prstGeom>
          <a:noFill/>
          <a:ln/>
        </p:spPr>
        <p:txBody>
          <a:bodyPr wrap="square" lIns="0" tIns="0" rIns="0" bIns="0" rtlCol="0" anchor="ctr"/>
          <a:lstStyle/>
          <a:p>
            <a:pPr marL="0" indent="0" algn="ctr">
              <a:buNone/>
            </a:pPr>
            <a:r>
              <a:rPr lang="en-US" sz="5400" b="1" dirty="0">
                <a:solidFill>
                  <a:srgbClr val="FFFFFF"/>
                </a:solidFill>
                <a:latin typeface="Inter" pitchFamily="34" charset="0"/>
                <a:ea typeface="Inter" pitchFamily="34" charset="-122"/>
                <a:cs typeface="Inter" pitchFamily="34" charset="-120"/>
              </a:rPr>
              <a:t>Assessor Tax Maintenance</a:t>
            </a:r>
            <a:endParaRPr lang="en-US" sz="5400" dirty="0"/>
          </a:p>
        </p:txBody>
      </p:sp>
      <p:sp>
        <p:nvSpPr>
          <p:cNvPr id="13" name="Text 9"/>
          <p:cNvSpPr txBox="1"/>
          <p:nvPr/>
        </p:nvSpPr>
        <p:spPr>
          <a:xfrm>
            <a:off x="2048256" y="2476195"/>
            <a:ext cx="9655150" cy="448056"/>
          </a:xfrm>
          <a:prstGeom prst="rect">
            <a:avLst/>
          </a:prstGeom>
          <a:noFill/>
          <a:ln/>
        </p:spPr>
        <p:txBody>
          <a:bodyPr wrap="square" lIns="0" tIns="0" rIns="0" bIns="0" rtlCol="0" anchor="ctr"/>
          <a:lstStyle/>
          <a:p>
            <a:pPr marL="0" indent="0" algn="l">
              <a:buNone/>
            </a:pPr>
            <a:r>
              <a:rPr lang="en-US" sz="2700" dirty="0">
                <a:solidFill>
                  <a:srgbClr val="FFFFFF"/>
                </a:solidFill>
                <a:latin typeface="Inter" pitchFamily="34" charset="0"/>
                <a:ea typeface="Inter" pitchFamily="34" charset="-122"/>
                <a:cs typeface="Inter" pitchFamily="34" charset="-120"/>
              </a:rPr>
              <a:t>Authorize Assessors for annual tax maintenance</a:t>
            </a:r>
            <a:endParaRPr lang="en-US" sz="2700" dirty="0"/>
          </a:p>
        </p:txBody>
      </p:sp>
      <p:sp>
        <p:nvSpPr>
          <p:cNvPr id="14" name="Text 10"/>
          <p:cNvSpPr txBox="1"/>
          <p:nvPr/>
        </p:nvSpPr>
        <p:spPr>
          <a:xfrm>
            <a:off x="2048256" y="3160166"/>
            <a:ext cx="6157570" cy="448056"/>
          </a:xfrm>
          <a:prstGeom prst="rect">
            <a:avLst/>
          </a:prstGeom>
          <a:noFill/>
          <a:ln/>
        </p:spPr>
        <p:txBody>
          <a:bodyPr wrap="square" lIns="0" tIns="0" rIns="0" bIns="0" rtlCol="0" anchor="ctr"/>
          <a:lstStyle/>
          <a:p>
            <a:pPr marL="0" indent="0" algn="l">
              <a:buNone/>
            </a:pPr>
            <a:r>
              <a:rPr lang="en-US" sz="2700" dirty="0">
                <a:solidFill>
                  <a:srgbClr val="FFFFFF"/>
                </a:solidFill>
                <a:latin typeface="Inter" pitchFamily="34" charset="0"/>
                <a:ea typeface="Inter" pitchFamily="34" charset="-122"/>
                <a:cs typeface="Inter" pitchFamily="34" charset="-120"/>
              </a:rPr>
              <a:t>Rate set at </a:t>
            </a:r>
            <a:r>
              <a:rPr lang="en-US" sz="2700" b="1" dirty="0">
                <a:solidFill>
                  <a:srgbClr val="C9A227"/>
                </a:solidFill>
                <a:latin typeface="Inter" pitchFamily="34" charset="0"/>
                <a:ea typeface="Inter" pitchFamily="34" charset="-122"/>
                <a:cs typeface="Inter" pitchFamily="34" charset="-120"/>
              </a:rPr>
              <a:t>$15.00</a:t>
            </a:r>
            <a:r>
              <a:rPr lang="en-US" sz="2700" dirty="0">
                <a:solidFill>
                  <a:srgbClr val="FFFFFF"/>
                </a:solidFill>
                <a:latin typeface="Inter" pitchFamily="34" charset="0"/>
                <a:ea typeface="Inter" pitchFamily="34" charset="-122"/>
                <a:cs typeface="Inter" pitchFamily="34" charset="-120"/>
              </a:rPr>
              <a:t> per parcel</a:t>
            </a:r>
            <a:endParaRPr lang="en-US" sz="2700" dirty="0"/>
          </a:p>
        </p:txBody>
      </p:sp>
      <p:sp>
        <p:nvSpPr>
          <p:cNvPr id="15" name="Text 11"/>
          <p:cNvSpPr txBox="1"/>
          <p:nvPr/>
        </p:nvSpPr>
        <p:spPr>
          <a:xfrm>
            <a:off x="2048256" y="3844138"/>
            <a:ext cx="8420710" cy="448056"/>
          </a:xfrm>
          <a:prstGeom prst="rect">
            <a:avLst/>
          </a:prstGeom>
          <a:noFill/>
          <a:ln/>
        </p:spPr>
        <p:txBody>
          <a:bodyPr wrap="square" lIns="0" tIns="0" rIns="0" bIns="0" rtlCol="0" anchor="ctr"/>
          <a:lstStyle/>
          <a:p>
            <a:pPr marL="0" indent="0" algn="l">
              <a:buNone/>
            </a:pPr>
            <a:r>
              <a:rPr lang="en-US" sz="2700" dirty="0">
                <a:solidFill>
                  <a:srgbClr val="FFFFFF"/>
                </a:solidFill>
                <a:latin typeface="Inter" pitchFamily="34" charset="0"/>
                <a:ea typeface="Inter" pitchFamily="34" charset="-122"/>
                <a:cs typeface="Inter" pitchFamily="34" charset="-120"/>
              </a:rPr>
              <a:t>Paid from Annual Tax Maintenance Account</a:t>
            </a:r>
            <a:endParaRPr lang="en-US" sz="2700" dirty="0"/>
          </a:p>
        </p:txBody>
      </p:sp>
      <p:sp>
        <p:nvSpPr>
          <p:cNvPr id="16" name="Text 12"/>
          <p:cNvSpPr txBox="1"/>
          <p:nvPr/>
        </p:nvSpPr>
        <p:spPr>
          <a:xfrm>
            <a:off x="952805" y="6334049"/>
            <a:ext cx="1805026"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17" name="Text 13"/>
          <p:cNvSpPr txBox="1"/>
          <p:nvPr/>
        </p:nvSpPr>
        <p:spPr>
          <a:xfrm>
            <a:off x="2912364" y="6334049"/>
            <a:ext cx="1045159"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18" name="Text 14"/>
          <p:cNvSpPr txBox="1"/>
          <p:nvPr/>
        </p:nvSpPr>
        <p:spPr>
          <a:xfrm>
            <a:off x="4201668" y="5333695"/>
            <a:ext cx="3934663" cy="590702"/>
          </a:xfrm>
          <a:prstGeom prst="rect">
            <a:avLst/>
          </a:prstGeom>
          <a:noFill/>
          <a:ln/>
        </p:spPr>
        <p:txBody>
          <a:bodyPr wrap="square" lIns="0" tIns="0" rIns="0" bIns="0" rtlCol="0" anchor="ctr"/>
          <a:lstStyle/>
          <a:p>
            <a:pPr marL="0" indent="0" algn="ctr">
              <a:buNone/>
            </a:pPr>
            <a:r>
              <a:rPr lang="en-US" sz="2100" b="1" dirty="0">
                <a:solidFill>
                  <a:srgbClr val="2ECC71"/>
                </a:solidFill>
                <a:latin typeface="Inter" pitchFamily="34" charset="0"/>
                <a:ea typeface="Inter" pitchFamily="34" charset="-122"/>
                <a:cs typeface="Inter" pitchFamily="34" charset="-120"/>
              </a:rPr>
              <a:t>Simple Majority Vote Required</a:t>
            </a:r>
            <a:endParaRPr lang="en-US" sz="2100" dirty="0"/>
          </a:p>
        </p:txBody>
      </p:sp>
      <p:sp>
        <p:nvSpPr>
          <p:cNvPr id="19" name="Shape 15"/>
          <p:cNvSpPr/>
          <p:nvPr/>
        </p:nvSpPr>
        <p:spPr>
          <a:xfrm>
            <a:off x="3706978" y="5333695"/>
            <a:ext cx="4781398" cy="590702"/>
          </a:xfrm>
          <a:prstGeom prst="roundRect">
            <a:avLst>
              <a:gd name="adj" fmla="val 154799"/>
            </a:avLst>
          </a:prstGeom>
          <a:solidFill>
            <a:srgbClr val="2ECC71">
              <a:alpha val="20000"/>
            </a:srgbClr>
          </a:solidFill>
          <a:ln w="25400">
            <a:solidFill>
              <a:srgbClr val="2ECC71">
                <a:alpha val="50000"/>
              </a:srgbClr>
            </a:solidFill>
            <a:prstDash val="soli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42646"/>
            <a:ext cx="476402" cy="476402"/>
          </a:xfrm>
          <a:prstGeom prst="rect">
            <a:avLst/>
          </a:prstGeom>
        </p:spPr>
      </p:pic>
      <p:sp>
        <p:nvSpPr>
          <p:cNvPr id="7" name="Text 3"/>
          <p:cNvSpPr txBox="1"/>
          <p:nvPr/>
        </p:nvSpPr>
        <p:spPr>
          <a:xfrm>
            <a:off x="1190549" y="219456"/>
            <a:ext cx="2857500"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8" name="Text 4"/>
          <p:cNvSpPr txBox="1"/>
          <p:nvPr/>
        </p:nvSpPr>
        <p:spPr>
          <a:xfrm>
            <a:off x="8762695" y="152705"/>
            <a:ext cx="2857500"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9" name="Text 5"/>
          <p:cNvSpPr txBox="1"/>
          <p:nvPr/>
        </p:nvSpPr>
        <p:spPr>
          <a:xfrm>
            <a:off x="8762695" y="400507"/>
            <a:ext cx="285750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0" name="Text 6"/>
          <p:cNvSpPr txBox="1"/>
          <p:nvPr/>
        </p:nvSpPr>
        <p:spPr>
          <a:xfrm>
            <a:off x="571500" y="1143000"/>
            <a:ext cx="11049610" cy="419710"/>
          </a:xfrm>
          <a:prstGeom prst="rect">
            <a:avLst/>
          </a:prstGeom>
          <a:noFill/>
          <a:ln/>
        </p:spPr>
        <p:txBody>
          <a:bodyPr wrap="square" lIns="0" tIns="0" rIns="0" bIns="0" rtlCol="0" anchor="ctr"/>
          <a:lstStyle/>
          <a:p>
            <a:pPr marL="0" indent="0" algn="ctr">
              <a:buNone/>
            </a:pPr>
            <a:r>
              <a:rPr lang="en-US" sz="2700" b="1" kern="0" spc="150" dirty="0">
                <a:solidFill>
                  <a:srgbClr val="C9A227"/>
                </a:solidFill>
                <a:latin typeface="Inter" pitchFamily="34" charset="0"/>
                <a:ea typeface="Inter" pitchFamily="34" charset="-122"/>
                <a:cs typeface="Inter" pitchFamily="34" charset="-120"/>
              </a:rPr>
              <a:t>ARTICLE 13</a:t>
            </a:r>
            <a:endParaRPr lang="en-US" sz="2700" dirty="0"/>
          </a:p>
        </p:txBody>
      </p:sp>
      <p:sp>
        <p:nvSpPr>
          <p:cNvPr id="11" name="Text 7"/>
          <p:cNvSpPr txBox="1"/>
          <p:nvPr/>
        </p:nvSpPr>
        <p:spPr>
          <a:xfrm>
            <a:off x="571500" y="1714500"/>
            <a:ext cx="11049610" cy="1515161"/>
          </a:xfrm>
          <a:prstGeom prst="rect">
            <a:avLst/>
          </a:prstGeom>
          <a:noFill/>
          <a:ln/>
        </p:spPr>
        <p:txBody>
          <a:bodyPr wrap="square" lIns="0" tIns="0" rIns="0" bIns="0" rtlCol="0" anchor="ctr"/>
          <a:lstStyle/>
          <a:p>
            <a:pPr marL="0" indent="0" algn="ctr">
              <a:buNone/>
            </a:pPr>
            <a:r>
              <a:rPr lang="en-US" sz="5400" b="1" dirty="0">
                <a:solidFill>
                  <a:srgbClr val="FFFFFF"/>
                </a:solidFill>
                <a:latin typeface="Inter" pitchFamily="34" charset="0"/>
                <a:ea typeface="Inter" pitchFamily="34" charset="-122"/>
                <a:cs typeface="Inter" pitchFamily="34" charset="-120"/>
              </a:rPr>
              <a:t>Additional Property</a:t>
            </a:r>
            <a:endParaRPr lang="en-US" sz="5400" dirty="0"/>
          </a:p>
          <a:p>
            <a:pPr marL="0" indent="0" algn="ctr">
              <a:buNone/>
            </a:pPr>
            <a:r>
              <a:rPr lang="en-US" sz="5400" b="1" dirty="0">
                <a:solidFill>
                  <a:srgbClr val="FFFFFF"/>
                </a:solidFill>
                <a:latin typeface="Inter" pitchFamily="34" charset="0"/>
                <a:ea typeface="Inter" pitchFamily="34" charset="-122"/>
                <a:cs typeface="Inter" pitchFamily="34" charset="-120"/>
              </a:rPr>
              <a:t>Tax Exemptions</a:t>
            </a:r>
            <a:endParaRPr lang="en-US" sz="5400" dirty="0"/>
          </a:p>
        </p:txBody>
      </p:sp>
      <p:sp>
        <p:nvSpPr>
          <p:cNvPr id="12" name="Text 8"/>
          <p:cNvSpPr txBox="1"/>
          <p:nvPr/>
        </p:nvSpPr>
        <p:spPr>
          <a:xfrm>
            <a:off x="1714500" y="3524098"/>
            <a:ext cx="9144000" cy="467258"/>
          </a:xfrm>
          <a:prstGeom prst="rect">
            <a:avLst/>
          </a:prstGeom>
          <a:noFill/>
          <a:ln/>
        </p:spPr>
        <p:txBody>
          <a:bodyPr wrap="square" lIns="0" tIns="0" rIns="0" bIns="0" rtlCol="0" anchor="ctr"/>
          <a:lstStyle/>
          <a:p>
            <a:pPr marL="0" indent="0" algn="l">
              <a:buNone/>
            </a:pPr>
            <a:r>
              <a:rPr lang="en-US" sz="2700" dirty="0">
                <a:solidFill>
                  <a:srgbClr val="FFFFFF">
                    <a:alpha val="90000"/>
                  </a:srgbClr>
                </a:solidFill>
                <a:latin typeface="Inter" pitchFamily="34" charset="0"/>
                <a:ea typeface="Inter" pitchFamily="34" charset="-122"/>
                <a:cs typeface="Inter" pitchFamily="34" charset="-120"/>
              </a:rPr>
              <a:t>Additional exemptions up to 100%</a:t>
            </a:r>
            <a:endParaRPr lang="en-US" sz="2700" dirty="0"/>
          </a:p>
        </p:txBody>
      </p:sp>
      <p:sp>
        <p:nvSpPr>
          <p:cNvPr id="13" name="Text 9"/>
          <p:cNvSpPr txBox="1"/>
          <p:nvPr/>
        </p:nvSpPr>
        <p:spPr>
          <a:xfrm>
            <a:off x="1714500" y="4101084"/>
            <a:ext cx="9144000" cy="933602"/>
          </a:xfrm>
          <a:prstGeom prst="rect">
            <a:avLst/>
          </a:prstGeom>
          <a:noFill/>
          <a:ln/>
        </p:spPr>
        <p:txBody>
          <a:bodyPr wrap="square" lIns="0" tIns="0" rIns="0" bIns="0" rtlCol="0" anchor="ctr"/>
          <a:lstStyle/>
          <a:p>
            <a:pPr marL="0" indent="0" algn="l">
              <a:buNone/>
            </a:pPr>
            <a:r>
              <a:rPr lang="en-US" sz="2700" dirty="0">
                <a:solidFill>
                  <a:srgbClr val="FFFFFF">
                    <a:alpha val="90000"/>
                  </a:srgbClr>
                </a:solidFill>
                <a:latin typeface="Inter" pitchFamily="34" charset="0"/>
                <a:ea typeface="Inter" pitchFamily="34" charset="-122"/>
                <a:cs typeface="Inter" pitchFamily="34" charset="-120"/>
              </a:rPr>
              <a:t>For: Surviving spouses, Low-income elderly, Blind, Disabled veterans</a:t>
            </a:r>
            <a:endParaRPr lang="en-US" sz="2700" dirty="0"/>
          </a:p>
        </p:txBody>
      </p:sp>
      <p:sp>
        <p:nvSpPr>
          <p:cNvPr id="14" name="Text 10"/>
          <p:cNvSpPr txBox="1"/>
          <p:nvPr/>
        </p:nvSpPr>
        <p:spPr>
          <a:xfrm>
            <a:off x="1714500" y="5141671"/>
            <a:ext cx="9144000" cy="467258"/>
          </a:xfrm>
          <a:prstGeom prst="rect">
            <a:avLst/>
          </a:prstGeom>
          <a:noFill/>
          <a:ln/>
        </p:spPr>
        <p:txBody>
          <a:bodyPr wrap="square" lIns="0" tIns="0" rIns="0" bIns="0" rtlCol="0" anchor="ctr"/>
          <a:lstStyle/>
          <a:p>
            <a:pPr marL="0" indent="0" algn="l">
              <a:buNone/>
            </a:pPr>
            <a:r>
              <a:rPr lang="en-US" sz="2700" dirty="0">
                <a:solidFill>
                  <a:srgbClr val="FFFFFF">
                    <a:alpha val="90000"/>
                  </a:srgbClr>
                </a:solidFill>
                <a:latin typeface="Inter" pitchFamily="34" charset="0"/>
                <a:ea typeface="Inter" pitchFamily="34" charset="-122"/>
                <a:cs typeface="Inter" pitchFamily="34" charset="-120"/>
              </a:rPr>
              <a:t>Annual reauthorization required</a:t>
            </a:r>
            <a:endParaRPr lang="en-US" sz="2700" dirty="0"/>
          </a:p>
        </p:txBody>
      </p:sp>
      <p:sp>
        <p:nvSpPr>
          <p:cNvPr id="15" name="Shape 11"/>
          <p:cNvSpPr/>
          <p:nvPr/>
        </p:nvSpPr>
        <p:spPr>
          <a:xfrm>
            <a:off x="3238805" y="5952744"/>
            <a:ext cx="5715000" cy="714146"/>
          </a:xfrm>
          <a:prstGeom prst="roundRect">
            <a:avLst>
              <a:gd name="adj" fmla="val 128041"/>
            </a:avLst>
          </a:prstGeom>
          <a:solidFill>
            <a:srgbClr val="2ECC71">
              <a:alpha val="15000"/>
            </a:srgbClr>
          </a:solidFill>
          <a:ln w="25400">
            <a:solidFill>
              <a:srgbClr val="2ECC71">
                <a:alpha val="40000"/>
              </a:srgbClr>
            </a:solidFill>
            <a:prstDash val="solid"/>
          </a:ln>
        </p:spPr>
      </p:sp>
      <p:sp>
        <p:nvSpPr>
          <p:cNvPr id="16" name="Text 12"/>
          <p:cNvSpPr txBox="1"/>
          <p:nvPr/>
        </p:nvSpPr>
        <p:spPr>
          <a:xfrm>
            <a:off x="3920947" y="6124651"/>
            <a:ext cx="5181905" cy="372161"/>
          </a:xfrm>
          <a:prstGeom prst="rect">
            <a:avLst/>
          </a:prstGeom>
          <a:noFill/>
          <a:ln/>
        </p:spPr>
        <p:txBody>
          <a:bodyPr wrap="square" lIns="0" tIns="0" rIns="0" bIns="0" rtlCol="0" anchor="ctr"/>
          <a:lstStyle/>
          <a:p>
            <a:pPr marL="0" indent="0" algn="l">
              <a:buNone/>
            </a:pPr>
            <a:r>
              <a:rPr lang="en-US" sz="2400" b="1" dirty="0">
                <a:solidFill>
                  <a:srgbClr val="2ECC71"/>
                </a:solidFill>
                <a:latin typeface="Inter" pitchFamily="34" charset="0"/>
                <a:ea typeface="Inter" pitchFamily="34" charset="-122"/>
                <a:cs typeface="Inter" pitchFamily="34" charset="-120"/>
              </a:rPr>
              <a:t> Simple Majority Vote Required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3" name="Shape 0"/>
          <p:cNvSpPr/>
          <p:nvPr/>
        </p:nvSpPr>
        <p:spPr>
          <a:xfrm>
            <a:off x="0" y="0"/>
            <a:ext cx="12191695" cy="780898"/>
          </a:xfrm>
          <a:prstGeom prst="rect">
            <a:avLst/>
          </a:prstGeom>
          <a:solidFill>
            <a:srgbClr val="FFFFFF">
              <a:alpha val="10000"/>
            </a:srgbClr>
          </a:solidFill>
          <a:ln/>
        </p:spPr>
      </p:sp>
      <p:sp>
        <p:nvSpPr>
          <p:cNvPr id="4" name="Shape 1"/>
          <p:cNvSpPr/>
          <p:nvPr/>
        </p:nvSpPr>
        <p:spPr>
          <a:xfrm>
            <a:off x="0" y="761695"/>
            <a:ext cx="12191695" cy="19202"/>
          </a:xfrm>
          <a:prstGeom prst="rect">
            <a:avLst/>
          </a:prstGeom>
          <a:solidFill>
            <a:srgbClr val="FFFFFF">
              <a:alpha val="20000"/>
            </a:srgbClr>
          </a:solidFill>
          <a:ln w="12700">
            <a:solidFill>
              <a:srgbClr val="FFFFFF">
                <a:alpha val="0"/>
              </a:srgbClr>
            </a:solidFill>
            <a:prstDash val="solid"/>
          </a:ln>
        </p:spPr>
      </p:sp>
      <p:pic>
        <p:nvPicPr>
          <p:cNvPr id="5" name="Image 1" descr="gen-dedup-05dc34db560da9c4d9f6860df945d1d8.png"/>
          <p:cNvPicPr>
            <a:picLocks noChangeAspect="1"/>
          </p:cNvPicPr>
          <p:nvPr/>
        </p:nvPicPr>
        <p:blipFill>
          <a:blip r:embed="rId4"/>
          <a:srcRect/>
          <a:stretch/>
        </p:blipFill>
        <p:spPr>
          <a:xfrm>
            <a:off x="571500" y="142646"/>
            <a:ext cx="533095" cy="533095"/>
          </a:xfrm>
          <a:prstGeom prst="rect">
            <a:avLst/>
          </a:prstGeom>
        </p:spPr>
      </p:pic>
      <p:sp>
        <p:nvSpPr>
          <p:cNvPr id="6" name="Shape 2"/>
          <p:cNvSpPr/>
          <p:nvPr/>
        </p:nvSpPr>
        <p:spPr>
          <a:xfrm>
            <a:off x="3238805" y="5238598"/>
            <a:ext cx="5753405" cy="800100"/>
          </a:xfrm>
          <a:prstGeom prst="roundRect">
            <a:avLst>
              <a:gd name="adj" fmla="val 114286"/>
            </a:avLst>
          </a:prstGeom>
          <a:solidFill>
            <a:srgbClr val="2ECC71">
              <a:alpha val="15000"/>
            </a:srgbClr>
          </a:solidFill>
          <a:ln w="25400">
            <a:solidFill>
              <a:srgbClr val="2ECC71">
                <a:alpha val="40000"/>
              </a:srgbClr>
            </a:solidFill>
            <a:prstDash val="solid"/>
          </a:ln>
        </p:spPr>
      </p:sp>
      <p:sp>
        <p:nvSpPr>
          <p:cNvPr id="7" name="Shape 3"/>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8" name="Text 4"/>
          <p:cNvSpPr txBox="1"/>
          <p:nvPr/>
        </p:nvSpPr>
        <p:spPr>
          <a:xfrm>
            <a:off x="1190549" y="190195"/>
            <a:ext cx="2857500" cy="381305"/>
          </a:xfrm>
          <a:prstGeom prst="rect">
            <a:avLst/>
          </a:prstGeom>
          <a:noFill/>
          <a:ln/>
        </p:spPr>
        <p:txBody>
          <a:bodyPr wrap="square" lIns="0" tIns="0" rIns="0" bIns="0" rtlCol="0" anchor="ctr"/>
          <a:lstStyle/>
          <a:p>
            <a:pPr marL="0" indent="0" algn="l">
              <a:buNone/>
            </a:pPr>
            <a:r>
              <a:rPr lang="en-US" sz="2100" b="1" dirty="0">
                <a:solidFill>
                  <a:srgbClr val="FFFFFF"/>
                </a:solidFill>
                <a:latin typeface="Inter" pitchFamily="34" charset="0"/>
                <a:ea typeface="Inter" pitchFamily="34" charset="-122"/>
                <a:cs typeface="Inter" pitchFamily="34" charset="-120"/>
              </a:rPr>
              <a:t>Town of Berkley</a:t>
            </a:r>
            <a:endParaRPr lang="en-US" sz="2100" dirty="0"/>
          </a:p>
        </p:txBody>
      </p:sp>
      <p:sp>
        <p:nvSpPr>
          <p:cNvPr id="9" name="Text 5"/>
          <p:cNvSpPr txBox="1"/>
          <p:nvPr/>
        </p:nvSpPr>
        <p:spPr>
          <a:xfrm>
            <a:off x="8382305" y="142646"/>
            <a:ext cx="3238805"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10" name="Text 6"/>
          <p:cNvSpPr txBox="1"/>
          <p:nvPr/>
        </p:nvSpPr>
        <p:spPr>
          <a:xfrm>
            <a:off x="8382305" y="390449"/>
            <a:ext cx="3238805"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1" name="Text 7"/>
          <p:cNvSpPr txBox="1"/>
          <p:nvPr/>
        </p:nvSpPr>
        <p:spPr>
          <a:xfrm>
            <a:off x="571500" y="952805"/>
            <a:ext cx="11049610" cy="419710"/>
          </a:xfrm>
          <a:prstGeom prst="rect">
            <a:avLst/>
          </a:prstGeom>
          <a:noFill/>
          <a:ln/>
        </p:spPr>
        <p:txBody>
          <a:bodyPr wrap="square" lIns="0" tIns="0" rIns="0" bIns="0" rtlCol="0" anchor="ctr"/>
          <a:lstStyle/>
          <a:p>
            <a:pPr marL="0" indent="0" algn="ctr">
              <a:buNone/>
            </a:pPr>
            <a:r>
              <a:rPr lang="en-US" sz="2700" b="1" kern="0" spc="150" dirty="0">
                <a:solidFill>
                  <a:srgbClr val="C9A227"/>
                </a:solidFill>
                <a:latin typeface="Inter" pitchFamily="34" charset="0"/>
                <a:ea typeface="Inter" pitchFamily="34" charset="-122"/>
                <a:cs typeface="Inter" pitchFamily="34" charset="-120"/>
              </a:rPr>
              <a:t>ARTICLE 14</a:t>
            </a:r>
            <a:endParaRPr lang="en-US" sz="2700" dirty="0"/>
          </a:p>
        </p:txBody>
      </p:sp>
      <p:sp>
        <p:nvSpPr>
          <p:cNvPr id="12" name="Text 8"/>
          <p:cNvSpPr txBox="1"/>
          <p:nvPr/>
        </p:nvSpPr>
        <p:spPr>
          <a:xfrm>
            <a:off x="142646" y="1429207"/>
            <a:ext cx="11907317" cy="762610"/>
          </a:xfrm>
          <a:prstGeom prst="rect">
            <a:avLst/>
          </a:prstGeom>
          <a:noFill/>
          <a:ln/>
        </p:spPr>
        <p:txBody>
          <a:bodyPr wrap="square" lIns="0" tIns="0" rIns="0" bIns="0" rtlCol="0" anchor="ctr"/>
          <a:lstStyle/>
          <a:p>
            <a:pPr marL="0" indent="0" algn="ctr">
              <a:buNone/>
            </a:pPr>
            <a:r>
              <a:rPr lang="en-US" sz="4800" b="1" dirty="0">
                <a:solidFill>
                  <a:srgbClr val="FFFFFF"/>
                </a:solidFill>
                <a:latin typeface="Inter" pitchFamily="34" charset="0"/>
                <a:ea typeface="Inter" pitchFamily="34" charset="-122"/>
                <a:cs typeface="Inter" pitchFamily="34" charset="-120"/>
              </a:rPr>
              <a:t>Board of Health Inspection Fees</a:t>
            </a:r>
            <a:endParaRPr lang="en-US" sz="4800" dirty="0"/>
          </a:p>
        </p:txBody>
      </p:sp>
      <p:sp>
        <p:nvSpPr>
          <p:cNvPr id="13" name="Shape 9"/>
          <p:cNvSpPr/>
          <p:nvPr/>
        </p:nvSpPr>
        <p:spPr>
          <a:xfrm>
            <a:off x="1333195" y="2476195"/>
            <a:ext cx="4572000" cy="705002"/>
          </a:xfrm>
          <a:prstGeom prst="roundRect">
            <a:avLst>
              <a:gd name="adj" fmla="val 35055"/>
            </a:avLst>
          </a:prstGeom>
          <a:solidFill>
            <a:srgbClr val="FFFFFF">
              <a:alpha val="10000"/>
            </a:srgbClr>
          </a:solidFill>
          <a:ln/>
        </p:spPr>
      </p:sp>
      <p:sp>
        <p:nvSpPr>
          <p:cNvPr id="14" name="Shape 10"/>
          <p:cNvSpPr/>
          <p:nvPr/>
        </p:nvSpPr>
        <p:spPr>
          <a:xfrm>
            <a:off x="1333195" y="2476195"/>
            <a:ext cx="38405" cy="705002"/>
          </a:xfrm>
          <a:prstGeom prst="roundRect">
            <a:avLst>
              <a:gd name="adj" fmla="val 643497"/>
            </a:avLst>
          </a:prstGeom>
          <a:solidFill>
            <a:srgbClr val="C9A227"/>
          </a:solidFill>
          <a:ln w="12700">
            <a:solidFill>
              <a:srgbClr val="C9A227">
                <a:alpha val="0"/>
              </a:srgbClr>
            </a:solidFill>
            <a:prstDash val="solid"/>
          </a:ln>
        </p:spPr>
      </p:sp>
      <p:sp>
        <p:nvSpPr>
          <p:cNvPr id="15" name="Text 11"/>
          <p:cNvSpPr txBox="1"/>
          <p:nvPr/>
        </p:nvSpPr>
        <p:spPr>
          <a:xfrm>
            <a:off x="1657807" y="2643530"/>
            <a:ext cx="1621231" cy="372161"/>
          </a:xfrm>
          <a:prstGeom prst="rect">
            <a:avLst/>
          </a:prstGeom>
          <a:noFill/>
          <a:ln/>
        </p:spPr>
        <p:txBody>
          <a:bodyPr wrap="square" lIns="0" tIns="0" rIns="0" bIns="0" rtlCol="0" anchor="ctr"/>
          <a:lstStyle/>
          <a:p>
            <a:pPr marL="0" indent="0" algn="l">
              <a:buNone/>
            </a:pPr>
            <a:r>
              <a:rPr lang="en-US" sz="2400" dirty="0">
                <a:solidFill>
                  <a:srgbClr val="FFFFFF">
                    <a:alpha val="90000"/>
                  </a:srgbClr>
                </a:solidFill>
                <a:latin typeface="Inter" pitchFamily="34" charset="0"/>
                <a:ea typeface="Inter" pitchFamily="34" charset="-122"/>
                <a:cs typeface="Inter" pitchFamily="34" charset="-120"/>
              </a:rPr>
              <a:t>Perc hole</a:t>
            </a:r>
            <a:endParaRPr lang="en-US" sz="2400" dirty="0"/>
          </a:p>
        </p:txBody>
      </p:sp>
      <p:sp>
        <p:nvSpPr>
          <p:cNvPr id="16" name="Text 12"/>
          <p:cNvSpPr txBox="1"/>
          <p:nvPr/>
        </p:nvSpPr>
        <p:spPr>
          <a:xfrm>
            <a:off x="4985309" y="2619756"/>
            <a:ext cx="638251" cy="419710"/>
          </a:xfrm>
          <a:prstGeom prst="rect">
            <a:avLst/>
          </a:prstGeom>
          <a:noFill/>
          <a:ln/>
        </p:spPr>
        <p:txBody>
          <a:bodyPr wrap="square" lIns="0" tIns="0" rIns="0" bIns="0" rtlCol="0" anchor="ctr"/>
          <a:lstStyle/>
          <a:p>
            <a:pPr marL="0" indent="0" algn="l">
              <a:buNone/>
            </a:pPr>
            <a:r>
              <a:rPr lang="en-US" sz="2700" b="1" dirty="0">
                <a:solidFill>
                  <a:srgbClr val="FFFFFF"/>
                </a:solidFill>
                <a:latin typeface="Inter" pitchFamily="34" charset="0"/>
                <a:ea typeface="Inter" pitchFamily="34" charset="-122"/>
                <a:cs typeface="Inter" pitchFamily="34" charset="-120"/>
              </a:rPr>
              <a:t>$75</a:t>
            </a:r>
            <a:endParaRPr lang="en-US" sz="2700" dirty="0"/>
          </a:p>
        </p:txBody>
      </p:sp>
      <p:sp>
        <p:nvSpPr>
          <p:cNvPr id="17" name="Shape 13"/>
          <p:cNvSpPr/>
          <p:nvPr/>
        </p:nvSpPr>
        <p:spPr>
          <a:xfrm>
            <a:off x="6286500" y="2476195"/>
            <a:ext cx="4572000" cy="705002"/>
          </a:xfrm>
          <a:prstGeom prst="roundRect">
            <a:avLst>
              <a:gd name="adj" fmla="val 35055"/>
            </a:avLst>
          </a:prstGeom>
          <a:solidFill>
            <a:srgbClr val="FFFFFF">
              <a:alpha val="10000"/>
            </a:srgbClr>
          </a:solidFill>
          <a:ln/>
        </p:spPr>
      </p:sp>
      <p:sp>
        <p:nvSpPr>
          <p:cNvPr id="18" name="Shape 14"/>
          <p:cNvSpPr/>
          <p:nvPr/>
        </p:nvSpPr>
        <p:spPr>
          <a:xfrm>
            <a:off x="6286500" y="2476195"/>
            <a:ext cx="38405" cy="705002"/>
          </a:xfrm>
          <a:prstGeom prst="roundRect">
            <a:avLst>
              <a:gd name="adj" fmla="val 643497"/>
            </a:avLst>
          </a:prstGeom>
          <a:solidFill>
            <a:srgbClr val="C9A227"/>
          </a:solidFill>
          <a:ln w="12700">
            <a:solidFill>
              <a:srgbClr val="C9A227">
                <a:alpha val="0"/>
              </a:srgbClr>
            </a:solidFill>
            <a:prstDash val="solid"/>
          </a:ln>
        </p:spPr>
      </p:sp>
      <p:sp>
        <p:nvSpPr>
          <p:cNvPr id="19" name="Text 15"/>
          <p:cNvSpPr txBox="1"/>
          <p:nvPr/>
        </p:nvSpPr>
        <p:spPr>
          <a:xfrm>
            <a:off x="6610198" y="2643530"/>
            <a:ext cx="2221992" cy="372161"/>
          </a:xfrm>
          <a:prstGeom prst="rect">
            <a:avLst/>
          </a:prstGeom>
          <a:noFill/>
          <a:ln/>
        </p:spPr>
        <p:txBody>
          <a:bodyPr wrap="square" lIns="0" tIns="0" rIns="0" bIns="0" rtlCol="0" anchor="ctr"/>
          <a:lstStyle/>
          <a:p>
            <a:pPr marL="0" indent="0" algn="l">
              <a:buNone/>
            </a:pPr>
            <a:r>
              <a:rPr lang="en-US" sz="2400" dirty="0">
                <a:solidFill>
                  <a:srgbClr val="FFFFFF">
                    <a:alpha val="90000"/>
                  </a:srgbClr>
                </a:solidFill>
                <a:latin typeface="Inter" pitchFamily="34" charset="0"/>
                <a:ea typeface="Inter" pitchFamily="34" charset="-122"/>
                <a:cs typeface="Inter" pitchFamily="34" charset="-120"/>
              </a:rPr>
              <a:t>Food service</a:t>
            </a:r>
            <a:endParaRPr lang="en-US" sz="2400" dirty="0"/>
          </a:p>
        </p:txBody>
      </p:sp>
      <p:sp>
        <p:nvSpPr>
          <p:cNvPr id="20" name="Text 16"/>
          <p:cNvSpPr txBox="1"/>
          <p:nvPr/>
        </p:nvSpPr>
        <p:spPr>
          <a:xfrm>
            <a:off x="9938614" y="2619756"/>
            <a:ext cx="638251" cy="419710"/>
          </a:xfrm>
          <a:prstGeom prst="rect">
            <a:avLst/>
          </a:prstGeom>
          <a:noFill/>
          <a:ln/>
        </p:spPr>
        <p:txBody>
          <a:bodyPr wrap="square" lIns="0" tIns="0" rIns="0" bIns="0" rtlCol="0" anchor="ctr"/>
          <a:lstStyle/>
          <a:p>
            <a:pPr marL="0" indent="0" algn="l">
              <a:buNone/>
            </a:pPr>
            <a:r>
              <a:rPr lang="en-US" sz="2700" b="1" dirty="0">
                <a:solidFill>
                  <a:srgbClr val="FFFFFF"/>
                </a:solidFill>
                <a:latin typeface="Inter" pitchFamily="34" charset="0"/>
                <a:ea typeface="Inter" pitchFamily="34" charset="-122"/>
                <a:cs typeface="Inter" pitchFamily="34" charset="-120"/>
              </a:rPr>
              <a:t>$75</a:t>
            </a:r>
            <a:endParaRPr lang="en-US" sz="2700" dirty="0"/>
          </a:p>
        </p:txBody>
      </p:sp>
      <p:sp>
        <p:nvSpPr>
          <p:cNvPr id="21" name="Shape 17"/>
          <p:cNvSpPr/>
          <p:nvPr/>
        </p:nvSpPr>
        <p:spPr>
          <a:xfrm>
            <a:off x="1333195" y="3372307"/>
            <a:ext cx="4572000" cy="705002"/>
          </a:xfrm>
          <a:prstGeom prst="roundRect">
            <a:avLst>
              <a:gd name="adj" fmla="val 35055"/>
            </a:avLst>
          </a:prstGeom>
          <a:solidFill>
            <a:srgbClr val="FFFFFF">
              <a:alpha val="10000"/>
            </a:srgbClr>
          </a:solidFill>
          <a:ln/>
        </p:spPr>
      </p:sp>
      <p:sp>
        <p:nvSpPr>
          <p:cNvPr id="22" name="Shape 18"/>
          <p:cNvSpPr/>
          <p:nvPr/>
        </p:nvSpPr>
        <p:spPr>
          <a:xfrm>
            <a:off x="1333195" y="3372307"/>
            <a:ext cx="38405" cy="705002"/>
          </a:xfrm>
          <a:prstGeom prst="roundRect">
            <a:avLst>
              <a:gd name="adj" fmla="val 643497"/>
            </a:avLst>
          </a:prstGeom>
          <a:solidFill>
            <a:srgbClr val="C9A227"/>
          </a:solidFill>
          <a:ln w="12700">
            <a:solidFill>
              <a:srgbClr val="C9A227">
                <a:alpha val="0"/>
              </a:srgbClr>
            </a:solidFill>
            <a:prstDash val="solid"/>
          </a:ln>
        </p:spPr>
      </p:sp>
      <p:sp>
        <p:nvSpPr>
          <p:cNvPr id="23" name="Text 19"/>
          <p:cNvSpPr txBox="1"/>
          <p:nvPr/>
        </p:nvSpPr>
        <p:spPr>
          <a:xfrm>
            <a:off x="1657807" y="3538728"/>
            <a:ext cx="737006" cy="372161"/>
          </a:xfrm>
          <a:prstGeom prst="rect">
            <a:avLst/>
          </a:prstGeom>
          <a:noFill/>
          <a:ln/>
        </p:spPr>
        <p:txBody>
          <a:bodyPr wrap="square" lIns="0" tIns="0" rIns="0" bIns="0" rtlCol="0" anchor="ctr"/>
          <a:lstStyle/>
          <a:p>
            <a:pPr marL="0" indent="0" algn="l">
              <a:buNone/>
            </a:pPr>
            <a:r>
              <a:rPr lang="en-US" sz="2400" dirty="0">
                <a:solidFill>
                  <a:srgbClr val="FFFFFF">
                    <a:alpha val="90000"/>
                  </a:srgbClr>
                </a:solidFill>
                <a:latin typeface="Inter" pitchFamily="34" charset="0"/>
                <a:ea typeface="Inter" pitchFamily="34" charset="-122"/>
                <a:cs typeface="Inter" pitchFamily="34" charset="-120"/>
              </a:rPr>
              <a:t>Well</a:t>
            </a:r>
            <a:endParaRPr lang="en-US" sz="2400" dirty="0"/>
          </a:p>
        </p:txBody>
      </p:sp>
      <p:sp>
        <p:nvSpPr>
          <p:cNvPr id="24" name="Text 20"/>
          <p:cNvSpPr txBox="1"/>
          <p:nvPr/>
        </p:nvSpPr>
        <p:spPr>
          <a:xfrm>
            <a:off x="4785055" y="3514954"/>
            <a:ext cx="918058" cy="419710"/>
          </a:xfrm>
          <a:prstGeom prst="rect">
            <a:avLst/>
          </a:prstGeom>
          <a:noFill/>
          <a:ln/>
        </p:spPr>
        <p:txBody>
          <a:bodyPr wrap="square" lIns="0" tIns="0" rIns="0" bIns="0" rtlCol="0" anchor="ctr"/>
          <a:lstStyle/>
          <a:p>
            <a:pPr marL="0" indent="0" algn="l">
              <a:buNone/>
            </a:pPr>
            <a:r>
              <a:rPr lang="en-US" sz="2700" b="1" dirty="0">
                <a:solidFill>
                  <a:srgbClr val="FFFFFF"/>
                </a:solidFill>
                <a:latin typeface="Inter" pitchFamily="34" charset="0"/>
                <a:ea typeface="Inter" pitchFamily="34" charset="-122"/>
                <a:cs typeface="Inter" pitchFamily="34" charset="-120"/>
              </a:rPr>
              <a:t>$100</a:t>
            </a:r>
            <a:endParaRPr lang="en-US" sz="2700" dirty="0"/>
          </a:p>
        </p:txBody>
      </p:sp>
      <p:sp>
        <p:nvSpPr>
          <p:cNvPr id="25" name="Shape 21"/>
          <p:cNvSpPr/>
          <p:nvPr/>
        </p:nvSpPr>
        <p:spPr>
          <a:xfrm>
            <a:off x="6286500" y="3372307"/>
            <a:ext cx="4572000" cy="705002"/>
          </a:xfrm>
          <a:prstGeom prst="roundRect">
            <a:avLst>
              <a:gd name="adj" fmla="val 35055"/>
            </a:avLst>
          </a:prstGeom>
          <a:solidFill>
            <a:srgbClr val="FFFFFF">
              <a:alpha val="10000"/>
            </a:srgbClr>
          </a:solidFill>
          <a:ln/>
        </p:spPr>
      </p:sp>
      <p:sp>
        <p:nvSpPr>
          <p:cNvPr id="26" name="Shape 22"/>
          <p:cNvSpPr/>
          <p:nvPr/>
        </p:nvSpPr>
        <p:spPr>
          <a:xfrm>
            <a:off x="6286500" y="3372307"/>
            <a:ext cx="38405" cy="705002"/>
          </a:xfrm>
          <a:prstGeom prst="roundRect">
            <a:avLst>
              <a:gd name="adj" fmla="val 643497"/>
            </a:avLst>
          </a:prstGeom>
          <a:solidFill>
            <a:srgbClr val="C9A227"/>
          </a:solidFill>
          <a:ln w="12700">
            <a:solidFill>
              <a:srgbClr val="C9A227">
                <a:alpha val="0"/>
              </a:srgbClr>
            </a:solidFill>
            <a:prstDash val="solid"/>
          </a:ln>
        </p:spPr>
      </p:sp>
      <p:sp>
        <p:nvSpPr>
          <p:cNvPr id="27" name="Text 23"/>
          <p:cNvSpPr txBox="1"/>
          <p:nvPr/>
        </p:nvSpPr>
        <p:spPr>
          <a:xfrm>
            <a:off x="6610198" y="3538728"/>
            <a:ext cx="2272284" cy="372161"/>
          </a:xfrm>
          <a:prstGeom prst="rect">
            <a:avLst/>
          </a:prstGeom>
          <a:noFill/>
          <a:ln/>
        </p:spPr>
        <p:txBody>
          <a:bodyPr wrap="square" lIns="0" tIns="0" rIns="0" bIns="0" rtlCol="0" anchor="ctr"/>
          <a:lstStyle/>
          <a:p>
            <a:pPr marL="0" indent="0" algn="l">
              <a:buNone/>
            </a:pPr>
            <a:r>
              <a:rPr lang="en-US" sz="2400" dirty="0">
                <a:solidFill>
                  <a:srgbClr val="FFFFFF">
                    <a:alpha val="90000"/>
                  </a:srgbClr>
                </a:solidFill>
                <a:latin typeface="Inter" pitchFamily="34" charset="0"/>
                <a:ea typeface="Inter" pitchFamily="34" charset="-122"/>
                <a:cs typeface="Inter" pitchFamily="34" charset="-120"/>
              </a:rPr>
              <a:t>Pumper truck</a:t>
            </a:r>
            <a:endParaRPr lang="en-US" sz="2400" dirty="0"/>
          </a:p>
        </p:txBody>
      </p:sp>
      <p:sp>
        <p:nvSpPr>
          <p:cNvPr id="28" name="Text 24"/>
          <p:cNvSpPr txBox="1"/>
          <p:nvPr/>
        </p:nvSpPr>
        <p:spPr>
          <a:xfrm>
            <a:off x="9938614" y="3514954"/>
            <a:ext cx="638251" cy="419710"/>
          </a:xfrm>
          <a:prstGeom prst="rect">
            <a:avLst/>
          </a:prstGeom>
          <a:noFill/>
          <a:ln/>
        </p:spPr>
        <p:txBody>
          <a:bodyPr wrap="square" lIns="0" tIns="0" rIns="0" bIns="0" rtlCol="0" anchor="ctr"/>
          <a:lstStyle/>
          <a:p>
            <a:pPr marL="0" indent="0" algn="l">
              <a:buNone/>
            </a:pPr>
            <a:r>
              <a:rPr lang="en-US" sz="2700" b="1" dirty="0">
                <a:solidFill>
                  <a:srgbClr val="FFFFFF"/>
                </a:solidFill>
                <a:latin typeface="Inter" pitchFamily="34" charset="0"/>
                <a:ea typeface="Inter" pitchFamily="34" charset="-122"/>
                <a:cs typeface="Inter" pitchFamily="34" charset="-120"/>
              </a:rPr>
              <a:t>$75</a:t>
            </a:r>
            <a:endParaRPr lang="en-US" sz="2700" dirty="0"/>
          </a:p>
        </p:txBody>
      </p:sp>
      <p:sp>
        <p:nvSpPr>
          <p:cNvPr id="29" name="Shape 25"/>
          <p:cNvSpPr/>
          <p:nvPr/>
        </p:nvSpPr>
        <p:spPr>
          <a:xfrm>
            <a:off x="1333195" y="4267505"/>
            <a:ext cx="4572000" cy="705002"/>
          </a:xfrm>
          <a:prstGeom prst="roundRect">
            <a:avLst>
              <a:gd name="adj" fmla="val 35055"/>
            </a:avLst>
          </a:prstGeom>
          <a:solidFill>
            <a:srgbClr val="FFFFFF">
              <a:alpha val="10000"/>
            </a:srgbClr>
          </a:solidFill>
          <a:ln/>
        </p:spPr>
      </p:sp>
      <p:sp>
        <p:nvSpPr>
          <p:cNvPr id="30" name="Shape 26"/>
          <p:cNvSpPr/>
          <p:nvPr/>
        </p:nvSpPr>
        <p:spPr>
          <a:xfrm>
            <a:off x="1333195" y="4267505"/>
            <a:ext cx="38405" cy="705002"/>
          </a:xfrm>
          <a:prstGeom prst="roundRect">
            <a:avLst>
              <a:gd name="adj" fmla="val 643497"/>
            </a:avLst>
          </a:prstGeom>
          <a:solidFill>
            <a:srgbClr val="C9A227"/>
          </a:solidFill>
          <a:ln w="12700">
            <a:solidFill>
              <a:srgbClr val="C9A227">
                <a:alpha val="0"/>
              </a:srgbClr>
            </a:solidFill>
            <a:prstDash val="solid"/>
          </a:ln>
        </p:spPr>
      </p:sp>
      <p:sp>
        <p:nvSpPr>
          <p:cNvPr id="31" name="Text 27"/>
          <p:cNvSpPr txBox="1"/>
          <p:nvPr/>
        </p:nvSpPr>
        <p:spPr>
          <a:xfrm>
            <a:off x="1657807" y="4433926"/>
            <a:ext cx="1711757" cy="372161"/>
          </a:xfrm>
          <a:prstGeom prst="rect">
            <a:avLst/>
          </a:prstGeom>
          <a:noFill/>
          <a:ln/>
        </p:spPr>
        <p:txBody>
          <a:bodyPr wrap="square" lIns="0" tIns="0" rIns="0" bIns="0" rtlCol="0" anchor="ctr"/>
          <a:lstStyle/>
          <a:p>
            <a:pPr marL="0" indent="0" algn="l">
              <a:buNone/>
            </a:pPr>
            <a:r>
              <a:rPr lang="en-US" sz="2400" dirty="0">
                <a:solidFill>
                  <a:srgbClr val="FFFFFF">
                    <a:alpha val="90000"/>
                  </a:srgbClr>
                </a:solidFill>
                <a:latin typeface="Inter" pitchFamily="34" charset="0"/>
                <a:ea typeface="Inter" pitchFamily="34" charset="-122"/>
                <a:cs typeface="Inter" pitchFamily="34" charset="-120"/>
              </a:rPr>
              <a:t>Sanitation</a:t>
            </a:r>
            <a:endParaRPr lang="en-US" sz="2400" dirty="0"/>
          </a:p>
        </p:txBody>
      </p:sp>
      <p:sp>
        <p:nvSpPr>
          <p:cNvPr id="32" name="Text 28"/>
          <p:cNvSpPr txBox="1"/>
          <p:nvPr/>
        </p:nvSpPr>
        <p:spPr>
          <a:xfrm>
            <a:off x="4802429" y="4410151"/>
            <a:ext cx="916229" cy="419710"/>
          </a:xfrm>
          <a:prstGeom prst="rect">
            <a:avLst/>
          </a:prstGeom>
          <a:noFill/>
          <a:ln/>
        </p:spPr>
        <p:txBody>
          <a:bodyPr wrap="square" lIns="0" tIns="0" rIns="0" bIns="0" rtlCol="0" anchor="ctr"/>
          <a:lstStyle/>
          <a:p>
            <a:pPr marL="0" indent="0" algn="l">
              <a:buNone/>
            </a:pPr>
            <a:r>
              <a:rPr lang="en-US" sz="2700" b="1" dirty="0">
                <a:solidFill>
                  <a:srgbClr val="FFFFFF"/>
                </a:solidFill>
                <a:latin typeface="Inter" pitchFamily="34" charset="0"/>
                <a:ea typeface="Inter" pitchFamily="34" charset="-122"/>
                <a:cs typeface="Inter" pitchFamily="34" charset="-120"/>
              </a:rPr>
              <a:t>$150</a:t>
            </a:r>
            <a:endParaRPr lang="en-US" sz="2700" dirty="0"/>
          </a:p>
        </p:txBody>
      </p:sp>
      <p:sp>
        <p:nvSpPr>
          <p:cNvPr id="33" name="Shape 29"/>
          <p:cNvSpPr/>
          <p:nvPr/>
        </p:nvSpPr>
        <p:spPr>
          <a:xfrm>
            <a:off x="6286500" y="4267505"/>
            <a:ext cx="4572000" cy="705002"/>
          </a:xfrm>
          <a:prstGeom prst="roundRect">
            <a:avLst>
              <a:gd name="adj" fmla="val 35055"/>
            </a:avLst>
          </a:prstGeom>
          <a:solidFill>
            <a:srgbClr val="FFFFFF">
              <a:alpha val="10000"/>
            </a:srgbClr>
          </a:solidFill>
          <a:ln/>
        </p:spPr>
      </p:sp>
      <p:sp>
        <p:nvSpPr>
          <p:cNvPr id="34" name="Shape 30"/>
          <p:cNvSpPr/>
          <p:nvPr/>
        </p:nvSpPr>
        <p:spPr>
          <a:xfrm>
            <a:off x="6286500" y="4267505"/>
            <a:ext cx="38405" cy="705002"/>
          </a:xfrm>
          <a:prstGeom prst="roundRect">
            <a:avLst>
              <a:gd name="adj" fmla="val 643497"/>
            </a:avLst>
          </a:prstGeom>
          <a:solidFill>
            <a:srgbClr val="C9A227"/>
          </a:solidFill>
          <a:ln w="12700">
            <a:solidFill>
              <a:srgbClr val="C9A227">
                <a:alpha val="0"/>
              </a:srgbClr>
            </a:solidFill>
            <a:prstDash val="solid"/>
          </a:ln>
        </p:spPr>
      </p:sp>
      <p:sp>
        <p:nvSpPr>
          <p:cNvPr id="35" name="Text 31"/>
          <p:cNvSpPr txBox="1"/>
          <p:nvPr/>
        </p:nvSpPr>
        <p:spPr>
          <a:xfrm>
            <a:off x="6610198" y="4433926"/>
            <a:ext cx="1870862" cy="372161"/>
          </a:xfrm>
          <a:prstGeom prst="rect">
            <a:avLst/>
          </a:prstGeom>
          <a:noFill/>
          <a:ln/>
        </p:spPr>
        <p:txBody>
          <a:bodyPr wrap="square" lIns="0" tIns="0" rIns="0" bIns="0" rtlCol="0" anchor="ctr"/>
          <a:lstStyle/>
          <a:p>
            <a:pPr marL="0" indent="0" algn="l">
              <a:buNone/>
            </a:pPr>
            <a:r>
              <a:rPr lang="en-US" sz="2400" dirty="0">
                <a:solidFill>
                  <a:srgbClr val="FFFFFF">
                    <a:alpha val="90000"/>
                  </a:srgbClr>
                </a:solidFill>
                <a:latin typeface="Inter" pitchFamily="34" charset="0"/>
                <a:ea typeface="Inter" pitchFamily="34" charset="-122"/>
                <a:cs typeface="Inter" pitchFamily="34" charset="-120"/>
              </a:rPr>
              <a:t>Other misc</a:t>
            </a:r>
            <a:endParaRPr lang="en-US" sz="2400" dirty="0"/>
          </a:p>
        </p:txBody>
      </p:sp>
      <p:sp>
        <p:nvSpPr>
          <p:cNvPr id="36" name="Text 32"/>
          <p:cNvSpPr txBox="1"/>
          <p:nvPr/>
        </p:nvSpPr>
        <p:spPr>
          <a:xfrm>
            <a:off x="9938614" y="4410151"/>
            <a:ext cx="638251" cy="419710"/>
          </a:xfrm>
          <a:prstGeom prst="rect">
            <a:avLst/>
          </a:prstGeom>
          <a:noFill/>
          <a:ln/>
        </p:spPr>
        <p:txBody>
          <a:bodyPr wrap="square" lIns="0" tIns="0" rIns="0" bIns="0" rtlCol="0" anchor="ctr"/>
          <a:lstStyle/>
          <a:p>
            <a:pPr marL="0" indent="0" algn="l">
              <a:buNone/>
            </a:pPr>
            <a:r>
              <a:rPr lang="en-US" sz="2700" b="1" dirty="0">
                <a:solidFill>
                  <a:srgbClr val="FFFFFF"/>
                </a:solidFill>
                <a:latin typeface="Inter" pitchFamily="34" charset="0"/>
                <a:ea typeface="Inter" pitchFamily="34" charset="-122"/>
                <a:cs typeface="Inter" pitchFamily="34" charset="-120"/>
              </a:rPr>
              <a:t>$75</a:t>
            </a:r>
            <a:endParaRPr lang="en-US" sz="2700" dirty="0"/>
          </a:p>
        </p:txBody>
      </p:sp>
      <p:sp>
        <p:nvSpPr>
          <p:cNvPr id="37" name="Text 33"/>
          <p:cNvSpPr txBox="1"/>
          <p:nvPr/>
        </p:nvSpPr>
        <p:spPr>
          <a:xfrm>
            <a:off x="4000500" y="5437022"/>
            <a:ext cx="5181905" cy="372161"/>
          </a:xfrm>
          <a:prstGeom prst="rect">
            <a:avLst/>
          </a:prstGeom>
          <a:noFill/>
          <a:ln/>
        </p:spPr>
        <p:txBody>
          <a:bodyPr wrap="square" lIns="0" tIns="0" rIns="0" bIns="0" rtlCol="0" anchor="ctr"/>
          <a:lstStyle/>
          <a:p>
            <a:pPr marL="0" indent="0" algn="l">
              <a:buNone/>
            </a:pPr>
            <a:r>
              <a:rPr lang="en-US" sz="2400" b="1" dirty="0">
                <a:solidFill>
                  <a:srgbClr val="2ECC71"/>
                </a:solidFill>
                <a:latin typeface="Inter" pitchFamily="34" charset="0"/>
                <a:ea typeface="Inter" pitchFamily="34" charset="-122"/>
                <a:cs typeface="Inter" pitchFamily="34" charset="-120"/>
              </a:rPr>
              <a:t>Simple Majority Vote Required</a:t>
            </a:r>
            <a:endParaRPr lang="en-US" sz="2400" dirty="0"/>
          </a:p>
        </p:txBody>
      </p:sp>
      <p:sp>
        <p:nvSpPr>
          <p:cNvPr id="38" name="Text 34"/>
          <p:cNvSpPr txBox="1"/>
          <p:nvPr/>
        </p:nvSpPr>
        <p:spPr>
          <a:xfrm>
            <a:off x="1104595" y="6334049"/>
            <a:ext cx="1905610"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39" name="Text 35"/>
          <p:cNvSpPr txBox="1"/>
          <p:nvPr/>
        </p:nvSpPr>
        <p:spPr>
          <a:xfrm>
            <a:off x="3295498" y="6334049"/>
            <a:ext cx="1429207"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40" name="Text 36"/>
          <p:cNvSpPr txBox="1"/>
          <p:nvPr/>
        </p:nvSpPr>
        <p:spPr>
          <a:xfrm>
            <a:off x="10100462" y="6334049"/>
            <a:ext cx="1234440" cy="191110"/>
          </a:xfrm>
          <a:prstGeom prst="rect">
            <a:avLst/>
          </a:prstGeom>
          <a:noFill/>
          <a:ln/>
        </p:spPr>
        <p:txBody>
          <a:bodyPr wrap="square" lIns="0" tIns="0" rIns="0" bIns="0" rtlCol="0" anchor="ctr"/>
          <a:lstStyle/>
          <a:p>
            <a:pPr marL="0" indent="0" algn="r">
              <a:buNone/>
            </a:pPr>
            <a:r>
              <a:rPr lang="en-US" sz="1200" dirty="0">
                <a:solidFill>
                  <a:srgbClr val="FFFFFF">
                    <a:alpha val="60000"/>
                  </a:srgbClr>
                </a:solidFill>
                <a:latin typeface="Inter" pitchFamily="34" charset="0"/>
                <a:ea typeface="Inter" pitchFamily="34" charset="-122"/>
                <a:cs typeface="Inter" pitchFamily="34" charset="-120"/>
              </a:rPr>
              <a:t>Page 16 of 24</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857707"/>
          </a:xfrm>
          <a:prstGeom prst="rect">
            <a:avLst/>
          </a:prstGeom>
          <a:solidFill>
            <a:srgbClr val="FFFFFF">
              <a:alpha val="10000"/>
            </a:srgbClr>
          </a:solidFill>
          <a:ln/>
        </p:spPr>
      </p:sp>
      <p:sp>
        <p:nvSpPr>
          <p:cNvPr id="5" name="Shape 2"/>
          <p:cNvSpPr/>
          <p:nvPr/>
        </p:nvSpPr>
        <p:spPr>
          <a:xfrm>
            <a:off x="0" y="838505"/>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91724935e616354d7f739797ac776974.png"/>
          <p:cNvPicPr>
            <a:picLocks noChangeAspect="1"/>
          </p:cNvPicPr>
          <p:nvPr/>
        </p:nvPicPr>
        <p:blipFill>
          <a:blip r:embed="rId4"/>
          <a:srcRect/>
          <a:stretch/>
        </p:blipFill>
        <p:spPr>
          <a:xfrm>
            <a:off x="571500" y="161849"/>
            <a:ext cx="523951" cy="523951"/>
          </a:xfrm>
          <a:prstGeom prst="rect">
            <a:avLst/>
          </a:prstGeom>
        </p:spPr>
      </p:pic>
      <p:sp>
        <p:nvSpPr>
          <p:cNvPr id="7" name="Shape 3"/>
          <p:cNvSpPr/>
          <p:nvPr/>
        </p:nvSpPr>
        <p:spPr>
          <a:xfrm>
            <a:off x="571500" y="5143500"/>
            <a:ext cx="6191402" cy="1000354"/>
          </a:xfrm>
          <a:prstGeom prst="roundRect">
            <a:avLst>
              <a:gd name="adj" fmla="val 20893"/>
            </a:avLst>
          </a:prstGeom>
          <a:solidFill>
            <a:srgbClr val="FFFFFF">
              <a:alpha val="10000"/>
            </a:srgbClr>
          </a:solidFill>
          <a:ln/>
        </p:spPr>
      </p:sp>
      <p:sp>
        <p:nvSpPr>
          <p:cNvPr id="8" name="Shape 4"/>
          <p:cNvSpPr/>
          <p:nvPr/>
        </p:nvSpPr>
        <p:spPr>
          <a:xfrm>
            <a:off x="571500" y="5143500"/>
            <a:ext cx="75895" cy="1000354"/>
          </a:xfrm>
          <a:prstGeom prst="roundRect">
            <a:avLst>
              <a:gd name="adj" fmla="val 275388"/>
            </a:avLst>
          </a:prstGeom>
          <a:solidFill>
            <a:srgbClr val="C9A227"/>
          </a:solidFill>
          <a:ln w="12700">
            <a:solidFill>
              <a:srgbClr val="C9A227">
                <a:alpha val="0"/>
              </a:srgbClr>
            </a:solidFill>
            <a:prstDash val="solid"/>
          </a:ln>
        </p:spPr>
      </p:sp>
      <p:sp>
        <p:nvSpPr>
          <p:cNvPr id="9" name="Shape 5"/>
          <p:cNvSpPr/>
          <p:nvPr/>
        </p:nvSpPr>
        <p:spPr>
          <a:xfrm>
            <a:off x="571500" y="6286500"/>
            <a:ext cx="11048695" cy="428854"/>
          </a:xfrm>
          <a:prstGeom prst="roundRect">
            <a:avLst>
              <a:gd name="adj" fmla="val 94764"/>
            </a:avLst>
          </a:prstGeom>
          <a:solidFill>
            <a:srgbClr val="000000">
              <a:alpha val="20000"/>
            </a:srgbClr>
          </a:solidFill>
          <a:ln w="12700">
            <a:solidFill>
              <a:srgbClr val="FFFFFF">
                <a:alpha val="0"/>
              </a:srgbClr>
            </a:solidFill>
            <a:prstDash val="solid"/>
          </a:ln>
        </p:spPr>
      </p:sp>
      <p:pic>
        <p:nvPicPr>
          <p:cNvPr id="10" name="Image 2" descr="gen-dedup-415d8d4f7981aac70a52aefc45a3eb9b.jpg"/>
          <p:cNvPicPr>
            <a:picLocks noChangeAspect="1"/>
          </p:cNvPicPr>
          <p:nvPr/>
        </p:nvPicPr>
        <p:blipFill>
          <a:blip r:embed="rId5"/>
          <a:srcRect/>
          <a:stretch/>
        </p:blipFill>
        <p:spPr>
          <a:xfrm>
            <a:off x="7144207" y="1190549"/>
            <a:ext cx="4476902" cy="4953305"/>
          </a:xfrm>
          <a:prstGeom prst="rect">
            <a:avLst/>
          </a:prstGeom>
        </p:spPr>
      </p:pic>
      <p:sp>
        <p:nvSpPr>
          <p:cNvPr id="11" name="Text 6"/>
          <p:cNvSpPr txBox="1"/>
          <p:nvPr/>
        </p:nvSpPr>
        <p:spPr>
          <a:xfrm>
            <a:off x="1285646" y="237744"/>
            <a:ext cx="2857500"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12" name="Text 7"/>
          <p:cNvSpPr txBox="1"/>
          <p:nvPr/>
        </p:nvSpPr>
        <p:spPr>
          <a:xfrm>
            <a:off x="8762695" y="190195"/>
            <a:ext cx="2857500" cy="200254"/>
          </a:xfrm>
          <a:prstGeom prst="rect">
            <a:avLst/>
          </a:prstGeom>
          <a:noFill/>
          <a:ln/>
        </p:spPr>
        <p:txBody>
          <a:bodyPr wrap="square" lIns="0" tIns="0" rIns="0" bIns="0" rtlCol="0" anchor="ctr"/>
          <a:lstStyle/>
          <a:p>
            <a:pPr marL="0" indent="0" algn="r">
              <a:buNone/>
            </a:pPr>
            <a:r>
              <a:rPr lang="en-US" sz="1300" b="1" dirty="0">
                <a:solidFill>
                  <a:srgbClr val="FFFFFF"/>
                </a:solidFill>
                <a:latin typeface="Inter" pitchFamily="34" charset="0"/>
                <a:ea typeface="Inter" pitchFamily="34" charset="-122"/>
                <a:cs typeface="Inter" pitchFamily="34" charset="-120"/>
              </a:rPr>
              <a:t>Annual Town Meeting</a:t>
            </a:r>
            <a:endParaRPr lang="en-US" sz="1300" dirty="0"/>
          </a:p>
        </p:txBody>
      </p:sp>
      <p:sp>
        <p:nvSpPr>
          <p:cNvPr id="13" name="Text 8"/>
          <p:cNvSpPr txBox="1"/>
          <p:nvPr/>
        </p:nvSpPr>
        <p:spPr>
          <a:xfrm>
            <a:off x="8762695" y="409651"/>
            <a:ext cx="285750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4" name="Text 9"/>
          <p:cNvSpPr txBox="1"/>
          <p:nvPr/>
        </p:nvSpPr>
        <p:spPr>
          <a:xfrm>
            <a:off x="571500" y="1190549"/>
            <a:ext cx="6191402" cy="324612"/>
          </a:xfrm>
          <a:prstGeom prst="rect">
            <a:avLst/>
          </a:prstGeom>
          <a:noFill/>
          <a:ln/>
        </p:spPr>
        <p:txBody>
          <a:bodyPr wrap="square" lIns="0" tIns="0" rIns="0" bIns="0" rtlCol="0" anchor="ctr"/>
          <a:lstStyle/>
          <a:p>
            <a:pPr marL="0" indent="0" algn="l">
              <a:buNone/>
            </a:pPr>
            <a:r>
              <a:rPr lang="en-US" sz="2100" b="1" kern="0" spc="75" dirty="0">
                <a:solidFill>
                  <a:srgbClr val="C9A227"/>
                </a:solidFill>
                <a:latin typeface="Inter" pitchFamily="34" charset="0"/>
                <a:ea typeface="Inter" pitchFamily="34" charset="-122"/>
                <a:cs typeface="Inter" pitchFamily="34" charset="-120"/>
              </a:rPr>
              <a:t>ARTICLE 15</a:t>
            </a:r>
            <a:endParaRPr lang="en-US" sz="2100" dirty="0"/>
          </a:p>
        </p:txBody>
      </p:sp>
      <p:sp>
        <p:nvSpPr>
          <p:cNvPr id="15" name="Text 10"/>
          <p:cNvSpPr txBox="1"/>
          <p:nvPr/>
        </p:nvSpPr>
        <p:spPr>
          <a:xfrm>
            <a:off x="571500" y="1591056"/>
            <a:ext cx="6191402" cy="1257300"/>
          </a:xfrm>
          <a:prstGeom prst="rect">
            <a:avLst/>
          </a:prstGeom>
          <a:noFill/>
          <a:ln/>
        </p:spPr>
        <p:txBody>
          <a:bodyPr wrap="square" lIns="0" tIns="0" rIns="0" bIns="0" rtlCol="0" anchor="ctr"/>
          <a:lstStyle/>
          <a:p>
            <a:pPr marL="0" indent="0" algn="l">
              <a:buNone/>
            </a:pPr>
            <a:r>
              <a:rPr lang="en-US" sz="4500" b="1" dirty="0">
                <a:solidFill>
                  <a:srgbClr val="FFFFFF"/>
                </a:solidFill>
                <a:latin typeface="Inter" pitchFamily="34" charset="0"/>
                <a:ea typeface="Inter" pitchFamily="34" charset="-122"/>
                <a:cs typeface="Inter" pitchFamily="34" charset="-120"/>
              </a:rPr>
              <a:t>Padelford Street Rezoning</a:t>
            </a:r>
            <a:endParaRPr lang="en-US" sz="4500" dirty="0"/>
          </a:p>
        </p:txBody>
      </p:sp>
      <p:sp>
        <p:nvSpPr>
          <p:cNvPr id="16" name="Text 11"/>
          <p:cNvSpPr txBox="1"/>
          <p:nvPr/>
        </p:nvSpPr>
        <p:spPr>
          <a:xfrm>
            <a:off x="761695" y="3286354"/>
            <a:ext cx="5540350" cy="448056"/>
          </a:xfrm>
          <a:prstGeom prst="rect">
            <a:avLst/>
          </a:prstGeom>
          <a:noFill/>
          <a:ln/>
        </p:spPr>
        <p:txBody>
          <a:bodyPr wrap="square" lIns="0" tIns="0" rIns="0" bIns="0" rtlCol="0" anchor="ctr"/>
          <a:lstStyle/>
          <a:p>
            <a:pPr marL="0" indent="0" algn="l">
              <a:buNone/>
            </a:pPr>
            <a:r>
              <a:rPr lang="en-US" sz="2700" dirty="0">
                <a:solidFill>
                  <a:srgbClr val="FFFFFF"/>
                </a:solidFill>
                <a:latin typeface="Inter" pitchFamily="34" charset="0"/>
                <a:ea typeface="Inter" pitchFamily="34" charset="-122"/>
                <a:cs typeface="Inter" pitchFamily="34" charset="-120"/>
              </a:rPr>
              <a:t>Rezone to </a:t>
            </a:r>
            <a:r>
              <a:rPr lang="en-US" sz="2700" b="1" dirty="0">
                <a:solidFill>
                  <a:srgbClr val="C9A227"/>
                </a:solidFill>
                <a:latin typeface="Inter" pitchFamily="34" charset="0"/>
                <a:ea typeface="Inter" pitchFamily="34" charset="-122"/>
                <a:cs typeface="Inter" pitchFamily="34" charset="-120"/>
              </a:rPr>
              <a:t>General Business</a:t>
            </a:r>
            <a:endParaRPr lang="en-US" sz="2700" dirty="0"/>
          </a:p>
        </p:txBody>
      </p:sp>
      <p:sp>
        <p:nvSpPr>
          <p:cNvPr id="17" name="Text 12"/>
          <p:cNvSpPr txBox="1"/>
          <p:nvPr/>
        </p:nvSpPr>
        <p:spPr>
          <a:xfrm>
            <a:off x="761695" y="3941064"/>
            <a:ext cx="6774790" cy="448056"/>
          </a:xfrm>
          <a:prstGeom prst="rect">
            <a:avLst/>
          </a:prstGeom>
          <a:noFill/>
          <a:ln/>
        </p:spPr>
        <p:txBody>
          <a:bodyPr wrap="square" lIns="0" tIns="0" rIns="0" bIns="0" rtlCol="0" anchor="ctr"/>
          <a:lstStyle/>
          <a:p>
            <a:pPr marL="0" indent="0" algn="l">
              <a:buNone/>
            </a:pPr>
            <a:r>
              <a:rPr lang="en-US" sz="2700" dirty="0">
                <a:solidFill>
                  <a:srgbClr val="FFFFFF"/>
                </a:solidFill>
                <a:latin typeface="Inter" pitchFamily="34" charset="0"/>
                <a:ea typeface="Inter" pitchFamily="34" charset="-122"/>
                <a:cs typeface="Inter" pitchFamily="34" charset="-120"/>
              </a:rPr>
              <a:t>31, 33, 35, 35R Padelford Street</a:t>
            </a:r>
            <a:endParaRPr lang="en-US" sz="2700" dirty="0"/>
          </a:p>
        </p:txBody>
      </p:sp>
      <p:sp>
        <p:nvSpPr>
          <p:cNvPr id="18" name="Text 13"/>
          <p:cNvSpPr txBox="1"/>
          <p:nvPr/>
        </p:nvSpPr>
        <p:spPr>
          <a:xfrm>
            <a:off x="761695" y="4596689"/>
            <a:ext cx="6143854" cy="448056"/>
          </a:xfrm>
          <a:prstGeom prst="rect">
            <a:avLst/>
          </a:prstGeom>
          <a:noFill/>
          <a:ln/>
        </p:spPr>
        <p:txBody>
          <a:bodyPr wrap="square" lIns="0" tIns="0" rIns="0" bIns="0" rtlCol="0" anchor="ctr"/>
          <a:lstStyle/>
          <a:p>
            <a:pPr marL="0" indent="0" algn="l">
              <a:buNone/>
            </a:pPr>
            <a:r>
              <a:rPr lang="en-US" sz="2700" b="1" dirty="0">
                <a:solidFill>
                  <a:srgbClr val="FFFFFF"/>
                </a:solidFill>
                <a:latin typeface="Inter" pitchFamily="34" charset="0"/>
                <a:ea typeface="Inter" pitchFamily="34" charset="-122"/>
                <a:cs typeface="Inter" pitchFamily="34" charset="-120"/>
              </a:rPr>
              <a:t>Does NOT approve any project</a:t>
            </a:r>
            <a:endParaRPr lang="en-US" sz="2700" dirty="0"/>
          </a:p>
        </p:txBody>
      </p:sp>
      <p:sp>
        <p:nvSpPr>
          <p:cNvPr id="19" name="Text 14"/>
          <p:cNvSpPr txBox="1"/>
          <p:nvPr/>
        </p:nvSpPr>
        <p:spPr>
          <a:xfrm>
            <a:off x="2871216" y="5367528"/>
            <a:ext cx="1600200" cy="191110"/>
          </a:xfrm>
          <a:prstGeom prst="rect">
            <a:avLst/>
          </a:prstGeom>
          <a:noFill/>
          <a:ln/>
        </p:spPr>
        <p:txBody>
          <a:bodyPr wrap="square" lIns="0" tIns="0" rIns="0" bIns="0" rtlCol="0" anchor="ctr"/>
          <a:lstStyle/>
          <a:p>
            <a:pPr marL="0" indent="0" algn="ctr">
              <a:buNone/>
            </a:pPr>
            <a:r>
              <a:rPr lang="en-US" sz="1200" kern="0" spc="75" dirty="0">
                <a:solidFill>
                  <a:srgbClr val="FFFFFF">
                    <a:alpha val="70000"/>
                  </a:srgbClr>
                </a:solidFill>
                <a:latin typeface="Inter" pitchFamily="34" charset="0"/>
                <a:ea typeface="Inter" pitchFamily="34" charset="-122"/>
                <a:cs typeface="Inter" pitchFamily="34" charset="-120"/>
              </a:rPr>
              <a:t>Vote Required</a:t>
            </a:r>
            <a:endParaRPr lang="en-US" sz="1200" dirty="0"/>
          </a:p>
        </p:txBody>
      </p:sp>
      <p:sp>
        <p:nvSpPr>
          <p:cNvPr id="20" name="Text 15"/>
          <p:cNvSpPr txBox="1"/>
          <p:nvPr/>
        </p:nvSpPr>
        <p:spPr>
          <a:xfrm>
            <a:off x="2718511" y="5596128"/>
            <a:ext cx="1904695" cy="324612"/>
          </a:xfrm>
          <a:prstGeom prst="rect">
            <a:avLst/>
          </a:prstGeom>
          <a:noFill/>
          <a:ln/>
        </p:spPr>
        <p:txBody>
          <a:bodyPr wrap="square" lIns="0" tIns="0" rIns="0" bIns="0" rtlCol="0" anchor="ctr"/>
          <a:lstStyle/>
          <a:p>
            <a:pPr marL="0" indent="0" algn="ctr">
              <a:buNone/>
            </a:pPr>
            <a:r>
              <a:rPr lang="en-US" sz="2100" b="1" dirty="0">
                <a:solidFill>
                  <a:srgbClr val="FFFFFF"/>
                </a:solidFill>
                <a:latin typeface="Inter" pitchFamily="34" charset="0"/>
                <a:ea typeface="Inter" pitchFamily="34" charset="-122"/>
                <a:cs typeface="Inter" pitchFamily="34" charset="-120"/>
              </a:rPr>
              <a:t>2/3 Majority</a:t>
            </a:r>
            <a:endParaRPr lang="en-US" sz="2100" dirty="0"/>
          </a:p>
        </p:txBody>
      </p:sp>
      <p:sp>
        <p:nvSpPr>
          <p:cNvPr id="21" name="Text 16"/>
          <p:cNvSpPr txBox="1"/>
          <p:nvPr/>
        </p:nvSpPr>
        <p:spPr>
          <a:xfrm>
            <a:off x="883310" y="6391656"/>
            <a:ext cx="4165092" cy="219456"/>
          </a:xfrm>
          <a:prstGeom prst="rect">
            <a:avLst/>
          </a:prstGeom>
          <a:noFill/>
          <a:ln/>
        </p:spPr>
        <p:txBody>
          <a:bodyPr wrap="square" lIns="0" tIns="0" rIns="0" bIns="0" rtlCol="0" anchor="ctr"/>
          <a:lstStyle/>
          <a:p>
            <a:pPr marL="0" indent="0" algn="l">
              <a:buNone/>
            </a:pPr>
            <a:r>
              <a:rPr lang="en-US" sz="1300" dirty="0">
                <a:solidFill>
                  <a:srgbClr val="FFFFFF">
                    <a:alpha val="90000"/>
                  </a:srgbClr>
                </a:solidFill>
                <a:latin typeface="Inter" pitchFamily="34" charset="0"/>
                <a:ea typeface="Inter" pitchFamily="34" charset="-122"/>
                <a:cs typeface="Inter" pitchFamily="34" charset="-120"/>
              </a:rPr>
              <a:t> Annual Town Meeting | Berkley, MA </a:t>
            </a:r>
            <a:endParaRPr lang="en-US" sz="1300" dirty="0"/>
          </a:p>
        </p:txBody>
      </p:sp>
      <p:sp>
        <p:nvSpPr>
          <p:cNvPr id="22" name="Text 17"/>
          <p:cNvSpPr txBox="1"/>
          <p:nvPr/>
        </p:nvSpPr>
        <p:spPr>
          <a:xfrm>
            <a:off x="10668305" y="6391656"/>
            <a:ext cx="762610" cy="200254"/>
          </a:xfrm>
          <a:prstGeom prst="rect">
            <a:avLst/>
          </a:prstGeom>
          <a:noFill/>
          <a:ln/>
        </p:spPr>
        <p:txBody>
          <a:bodyPr wrap="square" lIns="0" tIns="0" rIns="0" bIns="0" rtlCol="0" anchor="ctr"/>
          <a:lstStyle/>
          <a:p>
            <a:pPr marL="0" indent="0" algn="r">
              <a:buNone/>
            </a:pPr>
            <a:r>
              <a:rPr lang="en-US" sz="1300" dirty="0">
                <a:solidFill>
                  <a:srgbClr val="FFFFFF">
                    <a:alpha val="60000"/>
                  </a:srgbClr>
                </a:solidFill>
                <a:latin typeface="Inter" pitchFamily="34" charset="0"/>
                <a:ea typeface="Inter" pitchFamily="34" charset="-122"/>
                <a:cs typeface="Inter" pitchFamily="34" charset="-120"/>
              </a:rPr>
              <a:t>Page 16</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3A5F"/>
          </a:solidFill>
          <a:ln w="12700">
            <a:solidFill>
              <a:srgbClr val="FFFFFF">
                <a:alpha val="0"/>
              </a:srgbClr>
            </a:solidFill>
            <a:prstDash val="solid"/>
          </a:ln>
        </p:spPr>
      </p:sp>
      <p:sp>
        <p:nvSpPr>
          <p:cNvPr id="3" name="Shape 1"/>
          <p:cNvSpPr/>
          <p:nvPr/>
        </p:nvSpPr>
        <p:spPr>
          <a:xfrm>
            <a:off x="0" y="0"/>
            <a:ext cx="12191695" cy="6858000"/>
          </a:xfrm>
          <a:prstGeom prst="rect">
            <a:avLst/>
          </a:prstGeom>
          <a:solidFill>
            <a:srgbClr val="1E3A5F"/>
          </a:solidFill>
          <a:ln w="12700">
            <a:solidFill>
              <a:srgbClr val="FFFFFF">
                <a:alpha val="0"/>
              </a:srgbClr>
            </a:solidFill>
            <a:prstDash val="solid"/>
          </a:ln>
        </p:spPr>
      </p:sp>
      <p:sp>
        <p:nvSpPr>
          <p:cNvPr id="4" name="Shape 2"/>
          <p:cNvSpPr/>
          <p:nvPr/>
        </p:nvSpPr>
        <p:spPr>
          <a:xfrm>
            <a:off x="0" y="0"/>
            <a:ext cx="12191695" cy="875995"/>
          </a:xfrm>
          <a:prstGeom prst="rect">
            <a:avLst/>
          </a:prstGeom>
          <a:solidFill>
            <a:srgbClr val="FFFFFF">
              <a:alpha val="10000"/>
            </a:srgbClr>
          </a:solidFill>
          <a:ln/>
        </p:spPr>
      </p:sp>
      <p:sp>
        <p:nvSpPr>
          <p:cNvPr id="5" name="Shape 3"/>
          <p:cNvSpPr/>
          <p:nvPr/>
        </p:nvSpPr>
        <p:spPr>
          <a:xfrm>
            <a:off x="0" y="856793"/>
            <a:ext cx="12191695" cy="19202"/>
          </a:xfrm>
          <a:prstGeom prst="rect">
            <a:avLst/>
          </a:prstGeom>
          <a:solidFill>
            <a:srgbClr val="FFFFFF">
              <a:alpha val="20000"/>
            </a:srgbClr>
          </a:solidFill>
          <a:ln w="12700">
            <a:solidFill>
              <a:srgbClr val="FFFFFF">
                <a:alpha val="0"/>
              </a:srgbClr>
            </a:solidFill>
            <a:prstDash val="solid"/>
          </a:ln>
        </p:spPr>
      </p:sp>
      <p:sp>
        <p:nvSpPr>
          <p:cNvPr id="6" name="Shape 4"/>
          <p:cNvSpPr/>
          <p:nvPr/>
        </p:nvSpPr>
        <p:spPr>
          <a:xfrm>
            <a:off x="2762402" y="5381244"/>
            <a:ext cx="6705295" cy="847649"/>
          </a:xfrm>
          <a:prstGeom prst="roundRect">
            <a:avLst>
              <a:gd name="adj" fmla="val 107875"/>
            </a:avLst>
          </a:prstGeom>
          <a:solidFill>
            <a:srgbClr val="2ECC71">
              <a:alpha val="15000"/>
            </a:srgbClr>
          </a:solidFill>
          <a:ln w="25400">
            <a:solidFill>
              <a:srgbClr val="2ECC71">
                <a:alpha val="40000"/>
              </a:srgbClr>
            </a:solidFill>
            <a:prstDash val="solid"/>
          </a:ln>
        </p:spPr>
      </p:sp>
      <p:sp>
        <p:nvSpPr>
          <p:cNvPr id="7" name="Shape 5"/>
          <p:cNvSpPr/>
          <p:nvPr/>
        </p:nvSpPr>
        <p:spPr>
          <a:xfrm>
            <a:off x="571500" y="161849"/>
            <a:ext cx="580644" cy="580644"/>
          </a:xfrm>
          <a:prstGeom prst="ellipse">
            <a:avLst/>
          </a:prstGeom>
          <a:solidFill>
            <a:srgbClr val="FFFFFF"/>
          </a:solidFill>
          <a:ln w="38100">
            <a:solidFill>
              <a:srgbClr val="C9A227"/>
            </a:solidFill>
            <a:prstDash val="solid"/>
          </a:ln>
        </p:spPr>
      </p:sp>
      <p:sp>
        <p:nvSpPr>
          <p:cNvPr id="8" name="Text 6"/>
          <p:cNvSpPr txBox="1"/>
          <p:nvPr/>
        </p:nvSpPr>
        <p:spPr>
          <a:xfrm>
            <a:off x="1238098" y="237744"/>
            <a:ext cx="2857500" cy="324612"/>
          </a:xfrm>
          <a:prstGeom prst="rect">
            <a:avLst/>
          </a:prstGeom>
          <a:noFill/>
          <a:ln/>
        </p:spPr>
        <p:txBody>
          <a:bodyPr wrap="square" lIns="0" tIns="0" rIns="0" bIns="0" rtlCol="0" anchor="ctr"/>
          <a:lstStyle/>
          <a:p>
            <a:pPr marL="0" indent="0" algn="l">
              <a:buNone/>
            </a:pPr>
            <a:r>
              <a:rPr lang="en-US" sz="2100" b="1" dirty="0">
                <a:solidFill>
                  <a:srgbClr val="FFFFFF"/>
                </a:solidFill>
                <a:latin typeface="Inter" pitchFamily="34" charset="0"/>
                <a:ea typeface="Inter" pitchFamily="34" charset="-122"/>
                <a:cs typeface="Inter" pitchFamily="34" charset="-120"/>
              </a:rPr>
              <a:t>Town of Berkley</a:t>
            </a:r>
            <a:endParaRPr lang="en-US" sz="2100" dirty="0"/>
          </a:p>
        </p:txBody>
      </p:sp>
      <p:sp>
        <p:nvSpPr>
          <p:cNvPr id="9" name="Text 7"/>
          <p:cNvSpPr txBox="1"/>
          <p:nvPr/>
        </p:nvSpPr>
        <p:spPr>
          <a:xfrm>
            <a:off x="8572500" y="190195"/>
            <a:ext cx="3048610"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10" name="Text 8"/>
          <p:cNvSpPr txBox="1"/>
          <p:nvPr/>
        </p:nvSpPr>
        <p:spPr>
          <a:xfrm>
            <a:off x="8572500" y="437998"/>
            <a:ext cx="304861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1" name="Text 9"/>
          <p:cNvSpPr txBox="1"/>
          <p:nvPr/>
        </p:nvSpPr>
        <p:spPr>
          <a:xfrm>
            <a:off x="571500" y="1524305"/>
            <a:ext cx="11049610" cy="467258"/>
          </a:xfrm>
          <a:prstGeom prst="rect">
            <a:avLst/>
          </a:prstGeom>
          <a:noFill/>
          <a:ln/>
        </p:spPr>
        <p:txBody>
          <a:bodyPr wrap="square" lIns="0" tIns="0" rIns="0" bIns="0" rtlCol="0" anchor="ctr"/>
          <a:lstStyle/>
          <a:p>
            <a:pPr marL="0" indent="0" algn="ctr">
              <a:buNone/>
            </a:pPr>
            <a:r>
              <a:rPr lang="en-US" sz="3000" b="1" kern="0" spc="150" dirty="0">
                <a:solidFill>
                  <a:srgbClr val="C9A227"/>
                </a:solidFill>
                <a:latin typeface="Inter" pitchFamily="34" charset="0"/>
                <a:ea typeface="Inter" pitchFamily="34" charset="-122"/>
                <a:cs typeface="Inter" pitchFamily="34" charset="-120"/>
              </a:rPr>
              <a:t>ARTICLE 16</a:t>
            </a:r>
            <a:endParaRPr lang="en-US" sz="3000" dirty="0"/>
          </a:p>
        </p:txBody>
      </p:sp>
      <p:sp>
        <p:nvSpPr>
          <p:cNvPr id="12" name="Text 10"/>
          <p:cNvSpPr txBox="1"/>
          <p:nvPr/>
        </p:nvSpPr>
        <p:spPr>
          <a:xfrm>
            <a:off x="571500" y="2238451"/>
            <a:ext cx="11049610" cy="734263"/>
          </a:xfrm>
          <a:prstGeom prst="rect">
            <a:avLst/>
          </a:prstGeom>
          <a:noFill/>
          <a:ln/>
        </p:spPr>
        <p:txBody>
          <a:bodyPr wrap="square" lIns="0" tIns="0" rIns="0" bIns="0" rtlCol="0" anchor="ctr"/>
          <a:lstStyle/>
          <a:p>
            <a:pPr marL="0" indent="0" algn="ctr">
              <a:buNone/>
            </a:pPr>
            <a:r>
              <a:rPr lang="en-US" sz="5200" b="1" dirty="0">
                <a:solidFill>
                  <a:srgbClr val="FFFFFF"/>
                </a:solidFill>
                <a:latin typeface="Inter" pitchFamily="34" charset="0"/>
                <a:ea typeface="Inter" pitchFamily="34" charset="-122"/>
                <a:cs typeface="Inter" pitchFamily="34" charset="-120"/>
              </a:rPr>
              <a:t>Unclaimed Funds Recovery</a:t>
            </a:r>
            <a:endParaRPr lang="en-US" sz="5200" dirty="0"/>
          </a:p>
        </p:txBody>
      </p:sp>
      <p:sp>
        <p:nvSpPr>
          <p:cNvPr id="13" name="Text 11"/>
          <p:cNvSpPr txBox="1"/>
          <p:nvPr/>
        </p:nvSpPr>
        <p:spPr>
          <a:xfrm>
            <a:off x="972007" y="3571646"/>
            <a:ext cx="10249510" cy="629107"/>
          </a:xfrm>
          <a:prstGeom prst="rect">
            <a:avLst/>
          </a:prstGeom>
          <a:noFill/>
          <a:ln/>
        </p:spPr>
        <p:txBody>
          <a:bodyPr wrap="square" lIns="0" tIns="0" rIns="0" bIns="0" rtlCol="0" anchor="ctr"/>
          <a:lstStyle/>
          <a:p>
            <a:pPr marL="0" indent="0" algn="ctr">
              <a:buNone/>
            </a:pPr>
            <a:r>
              <a:rPr lang="en-US" sz="3300" dirty="0">
                <a:solidFill>
                  <a:srgbClr val="FFFFFF">
                    <a:alpha val="95000"/>
                  </a:srgbClr>
                </a:solidFill>
                <a:latin typeface="Inter" pitchFamily="34" charset="0"/>
                <a:ea typeface="Inter" pitchFamily="34" charset="-122"/>
                <a:cs typeface="Inter" pitchFamily="34" charset="-120"/>
              </a:rPr>
              <a:t>• Allows Town to recover abandoned funds</a:t>
            </a:r>
            <a:endParaRPr lang="en-US" sz="3300" dirty="0"/>
          </a:p>
        </p:txBody>
      </p:sp>
      <p:sp>
        <p:nvSpPr>
          <p:cNvPr id="14" name="Text 12"/>
          <p:cNvSpPr txBox="1"/>
          <p:nvPr/>
        </p:nvSpPr>
        <p:spPr>
          <a:xfrm>
            <a:off x="1333195" y="4295851"/>
            <a:ext cx="9525305" cy="629107"/>
          </a:xfrm>
          <a:prstGeom prst="rect">
            <a:avLst/>
          </a:prstGeom>
          <a:noFill/>
          <a:ln/>
        </p:spPr>
        <p:txBody>
          <a:bodyPr wrap="square" lIns="0" tIns="0" rIns="0" bIns="0" rtlCol="0" anchor="ctr"/>
          <a:lstStyle/>
          <a:p>
            <a:pPr marL="0" indent="0" algn="ctr">
              <a:buNone/>
            </a:pPr>
            <a:r>
              <a:rPr lang="en-US" sz="3300" dirty="0">
                <a:solidFill>
                  <a:srgbClr val="FFFFFF">
                    <a:alpha val="95000"/>
                  </a:srgbClr>
                </a:solidFill>
                <a:latin typeface="Inter" pitchFamily="34" charset="0"/>
                <a:ea typeface="Inter" pitchFamily="34" charset="-122"/>
                <a:cs typeface="Inter" pitchFamily="34" charset="-120"/>
              </a:rPr>
              <a:t>• Streamlines legal process</a:t>
            </a:r>
            <a:endParaRPr lang="en-US" sz="3300" dirty="0"/>
          </a:p>
        </p:txBody>
      </p:sp>
      <p:sp>
        <p:nvSpPr>
          <p:cNvPr id="15" name="Text 13"/>
          <p:cNvSpPr txBox="1"/>
          <p:nvPr/>
        </p:nvSpPr>
        <p:spPr>
          <a:xfrm>
            <a:off x="3920947" y="5572354"/>
            <a:ext cx="5509260" cy="438912"/>
          </a:xfrm>
          <a:prstGeom prst="rect">
            <a:avLst/>
          </a:prstGeom>
          <a:noFill/>
          <a:ln/>
        </p:spPr>
        <p:txBody>
          <a:bodyPr wrap="square" lIns="0" tIns="0" rIns="0" bIns="0" rtlCol="0" anchor="ctr"/>
          <a:lstStyle/>
          <a:p>
            <a:pPr marL="0" indent="0" algn="l">
              <a:buNone/>
            </a:pPr>
            <a:r>
              <a:rPr lang="en-US" sz="2400" b="1" dirty="0">
                <a:solidFill>
                  <a:srgbClr val="2ECC71"/>
                </a:solidFill>
                <a:latin typeface="Inter" pitchFamily="34" charset="0"/>
                <a:ea typeface="Inter" pitchFamily="34" charset="-122"/>
                <a:cs typeface="Inter" pitchFamily="34" charset="-120"/>
              </a:rPr>
              <a:t>Simple Majority Vote Required</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3A5F"/>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80898"/>
          </a:xfrm>
          <a:prstGeom prst="rect">
            <a:avLst/>
          </a:prstGeom>
          <a:solidFill>
            <a:srgbClr val="FFFFFF">
              <a:alpha val="10000"/>
            </a:srgbClr>
          </a:solidFill>
          <a:ln/>
        </p:spPr>
      </p:sp>
      <p:sp>
        <p:nvSpPr>
          <p:cNvPr id="5" name="Shape 2"/>
          <p:cNvSpPr/>
          <p:nvPr/>
        </p:nvSpPr>
        <p:spPr>
          <a:xfrm>
            <a:off x="0" y="761695"/>
            <a:ext cx="12191695" cy="19202"/>
          </a:xfrm>
          <a:prstGeom prst="rect">
            <a:avLst/>
          </a:prstGeom>
          <a:solidFill>
            <a:srgbClr val="FFFFFF">
              <a:alpha val="20000"/>
            </a:srgbClr>
          </a:solidFill>
          <a:ln w="12700">
            <a:solidFill>
              <a:srgbClr val="FFFFFF">
                <a:alpha val="0"/>
              </a:srgbClr>
            </a:solidFill>
            <a:prstDash val="solid"/>
          </a:ln>
        </p:spPr>
      </p:sp>
      <p:sp>
        <p:nvSpPr>
          <p:cNvPr id="6" name="Shape 3"/>
          <p:cNvSpPr/>
          <p:nvPr/>
        </p:nvSpPr>
        <p:spPr>
          <a:xfrm>
            <a:off x="2857500" y="2667305"/>
            <a:ext cx="6534302" cy="761695"/>
          </a:xfrm>
          <a:prstGeom prst="roundRect">
            <a:avLst>
              <a:gd name="adj" fmla="val 36014"/>
            </a:avLst>
          </a:prstGeom>
          <a:solidFill>
            <a:srgbClr val="FFFFFF">
              <a:alpha val="10000"/>
            </a:srgbClr>
          </a:solidFill>
          <a:ln/>
        </p:spPr>
      </p:sp>
      <p:sp>
        <p:nvSpPr>
          <p:cNvPr id="7" name="Shape 4"/>
          <p:cNvSpPr/>
          <p:nvPr/>
        </p:nvSpPr>
        <p:spPr>
          <a:xfrm>
            <a:off x="2857500" y="2667305"/>
            <a:ext cx="57607" cy="761695"/>
          </a:xfrm>
          <a:prstGeom prst="roundRect">
            <a:avLst>
              <a:gd name="adj" fmla="val 476192"/>
            </a:avLst>
          </a:prstGeom>
          <a:solidFill>
            <a:srgbClr val="C9A227"/>
          </a:solidFill>
          <a:ln w="12700">
            <a:solidFill>
              <a:srgbClr val="C9A227">
                <a:alpha val="0"/>
              </a:srgbClr>
            </a:solidFill>
            <a:prstDash val="solid"/>
          </a:ln>
        </p:spPr>
      </p:sp>
      <p:sp>
        <p:nvSpPr>
          <p:cNvPr id="8" name="Shape 5"/>
          <p:cNvSpPr/>
          <p:nvPr/>
        </p:nvSpPr>
        <p:spPr>
          <a:xfrm>
            <a:off x="2857500" y="3619195"/>
            <a:ext cx="6534302" cy="761695"/>
          </a:xfrm>
          <a:prstGeom prst="roundRect">
            <a:avLst>
              <a:gd name="adj" fmla="val 36014"/>
            </a:avLst>
          </a:prstGeom>
          <a:solidFill>
            <a:srgbClr val="FFFFFF">
              <a:alpha val="10000"/>
            </a:srgbClr>
          </a:solidFill>
          <a:ln/>
        </p:spPr>
      </p:sp>
      <p:sp>
        <p:nvSpPr>
          <p:cNvPr id="9" name="Shape 6"/>
          <p:cNvSpPr/>
          <p:nvPr/>
        </p:nvSpPr>
        <p:spPr>
          <a:xfrm>
            <a:off x="2857500" y="3619195"/>
            <a:ext cx="57607" cy="761695"/>
          </a:xfrm>
          <a:prstGeom prst="roundRect">
            <a:avLst>
              <a:gd name="adj" fmla="val 476192"/>
            </a:avLst>
          </a:prstGeom>
          <a:solidFill>
            <a:srgbClr val="C9A227"/>
          </a:solidFill>
          <a:ln w="12700">
            <a:solidFill>
              <a:srgbClr val="C9A227">
                <a:alpha val="0"/>
              </a:srgbClr>
            </a:solidFill>
            <a:prstDash val="solid"/>
          </a:ln>
        </p:spPr>
      </p:sp>
      <p:sp>
        <p:nvSpPr>
          <p:cNvPr id="10" name="Shape 7"/>
          <p:cNvSpPr/>
          <p:nvPr/>
        </p:nvSpPr>
        <p:spPr>
          <a:xfrm>
            <a:off x="2857500" y="4572000"/>
            <a:ext cx="6534302" cy="761695"/>
          </a:xfrm>
          <a:prstGeom prst="roundRect">
            <a:avLst>
              <a:gd name="adj" fmla="val 36014"/>
            </a:avLst>
          </a:prstGeom>
          <a:solidFill>
            <a:srgbClr val="FFFFFF">
              <a:alpha val="10000"/>
            </a:srgbClr>
          </a:solidFill>
          <a:ln/>
        </p:spPr>
      </p:sp>
      <p:sp>
        <p:nvSpPr>
          <p:cNvPr id="11" name="Shape 8"/>
          <p:cNvSpPr/>
          <p:nvPr/>
        </p:nvSpPr>
        <p:spPr>
          <a:xfrm>
            <a:off x="2857500" y="4572000"/>
            <a:ext cx="57607" cy="761695"/>
          </a:xfrm>
          <a:prstGeom prst="roundRect">
            <a:avLst>
              <a:gd name="adj" fmla="val 476192"/>
            </a:avLst>
          </a:prstGeom>
          <a:solidFill>
            <a:srgbClr val="C9A227"/>
          </a:solidFill>
          <a:ln w="12700">
            <a:solidFill>
              <a:srgbClr val="C9A227">
                <a:alpha val="0"/>
              </a:srgbClr>
            </a:solidFill>
            <a:prstDash val="solid"/>
          </a:ln>
        </p:spPr>
      </p:sp>
      <p:sp>
        <p:nvSpPr>
          <p:cNvPr id="12" name="Shape 9"/>
          <p:cNvSpPr/>
          <p:nvPr/>
        </p:nvSpPr>
        <p:spPr>
          <a:xfrm>
            <a:off x="3715207" y="5715000"/>
            <a:ext cx="4839005" cy="838505"/>
          </a:xfrm>
          <a:prstGeom prst="roundRect">
            <a:avLst>
              <a:gd name="adj" fmla="val 109051"/>
            </a:avLst>
          </a:prstGeom>
          <a:solidFill>
            <a:srgbClr val="2ECC71">
              <a:alpha val="15000"/>
            </a:srgbClr>
          </a:solidFill>
          <a:ln w="25400">
            <a:solidFill>
              <a:srgbClr val="2ECC71">
                <a:alpha val="40000"/>
              </a:srgbClr>
            </a:solidFill>
            <a:prstDash val="solid"/>
          </a:ln>
        </p:spPr>
      </p:sp>
      <p:pic>
        <p:nvPicPr>
          <p:cNvPr id="13" name="Image 1" descr="gen-dedup-05dc34db560da9c4d9f6860df945d1d8.png"/>
          <p:cNvPicPr>
            <a:picLocks noChangeAspect="1"/>
          </p:cNvPicPr>
          <p:nvPr/>
        </p:nvPicPr>
        <p:blipFill>
          <a:blip r:embed="rId4"/>
          <a:srcRect/>
          <a:stretch/>
        </p:blipFill>
        <p:spPr>
          <a:xfrm>
            <a:off x="571500" y="142646"/>
            <a:ext cx="533095" cy="533095"/>
          </a:xfrm>
          <a:prstGeom prst="rect">
            <a:avLst/>
          </a:prstGeom>
        </p:spPr>
      </p:pic>
      <p:sp>
        <p:nvSpPr>
          <p:cNvPr id="14" name="Text 10"/>
          <p:cNvSpPr txBox="1"/>
          <p:nvPr/>
        </p:nvSpPr>
        <p:spPr>
          <a:xfrm>
            <a:off x="1238098" y="209398"/>
            <a:ext cx="2857500"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15" name="Text 11"/>
          <p:cNvSpPr txBox="1"/>
          <p:nvPr/>
        </p:nvSpPr>
        <p:spPr>
          <a:xfrm>
            <a:off x="8762695" y="171907"/>
            <a:ext cx="2857500"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16" name="Text 12"/>
          <p:cNvSpPr txBox="1"/>
          <p:nvPr/>
        </p:nvSpPr>
        <p:spPr>
          <a:xfrm>
            <a:off x="8762695" y="418795"/>
            <a:ext cx="285750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7" name="Text 13"/>
          <p:cNvSpPr txBox="1"/>
          <p:nvPr/>
        </p:nvSpPr>
        <p:spPr>
          <a:xfrm>
            <a:off x="609905" y="1143000"/>
            <a:ext cx="10972800" cy="419710"/>
          </a:xfrm>
          <a:prstGeom prst="rect">
            <a:avLst/>
          </a:prstGeom>
          <a:noFill/>
          <a:ln/>
        </p:spPr>
        <p:txBody>
          <a:bodyPr wrap="square" lIns="0" tIns="0" rIns="0" bIns="0" rtlCol="0" anchor="ctr"/>
          <a:lstStyle/>
          <a:p>
            <a:pPr marL="0" indent="0" algn="ctr">
              <a:buNone/>
            </a:pPr>
            <a:r>
              <a:rPr lang="en-US" sz="2700" b="1" kern="0" spc="150" dirty="0">
                <a:solidFill>
                  <a:srgbClr val="C9A227"/>
                </a:solidFill>
                <a:latin typeface="Inter" pitchFamily="34" charset="0"/>
                <a:ea typeface="Inter" pitchFamily="34" charset="-122"/>
                <a:cs typeface="Inter" pitchFamily="34" charset="-120"/>
              </a:rPr>
              <a:t>ARTICLE 17</a:t>
            </a:r>
            <a:endParaRPr lang="en-US" sz="2700" dirty="0"/>
          </a:p>
        </p:txBody>
      </p:sp>
      <p:sp>
        <p:nvSpPr>
          <p:cNvPr id="18" name="Text 14"/>
          <p:cNvSpPr txBox="1"/>
          <p:nvPr/>
        </p:nvSpPr>
        <p:spPr>
          <a:xfrm>
            <a:off x="609905" y="1619402"/>
            <a:ext cx="10972800" cy="629107"/>
          </a:xfrm>
          <a:prstGeom prst="rect">
            <a:avLst/>
          </a:prstGeom>
          <a:noFill/>
          <a:ln/>
        </p:spPr>
        <p:txBody>
          <a:bodyPr wrap="square" lIns="0" tIns="0" rIns="0" bIns="0" rtlCol="0" anchor="ctr"/>
          <a:lstStyle/>
          <a:p>
            <a:pPr marL="0" indent="0" algn="ctr">
              <a:buNone/>
            </a:pPr>
            <a:r>
              <a:rPr lang="en-US" sz="4500" b="1" dirty="0">
                <a:solidFill>
                  <a:srgbClr val="FFFFFF"/>
                </a:solidFill>
                <a:latin typeface="Inter" pitchFamily="34" charset="0"/>
                <a:ea typeface="Inter" pitchFamily="34" charset="-122"/>
                <a:cs typeface="Inter" pitchFamily="34" charset="-120"/>
              </a:rPr>
              <a:t>Senior Tax Deferral Expansion</a:t>
            </a:r>
            <a:endParaRPr lang="en-US" sz="4500" dirty="0"/>
          </a:p>
        </p:txBody>
      </p:sp>
      <p:sp>
        <p:nvSpPr>
          <p:cNvPr id="19" name="Text 15"/>
          <p:cNvSpPr txBox="1"/>
          <p:nvPr/>
        </p:nvSpPr>
        <p:spPr>
          <a:xfrm>
            <a:off x="2710282" y="2838298"/>
            <a:ext cx="6781190" cy="419710"/>
          </a:xfrm>
          <a:prstGeom prst="rect">
            <a:avLst/>
          </a:prstGeom>
          <a:noFill/>
          <a:ln/>
        </p:spPr>
        <p:txBody>
          <a:bodyPr wrap="square" lIns="0" tIns="0" rIns="0" bIns="0" rtlCol="0" anchor="ctr"/>
          <a:lstStyle/>
          <a:p>
            <a:pPr marL="0" indent="0" algn="ctr">
              <a:buNone/>
            </a:pPr>
            <a:r>
              <a:rPr lang="en-US" sz="2700" b="1" dirty="0">
                <a:solidFill>
                  <a:srgbClr val="FFFFFF"/>
                </a:solidFill>
                <a:latin typeface="Inter" pitchFamily="34" charset="0"/>
                <a:ea typeface="Inter" pitchFamily="34" charset="-122"/>
                <a:cs typeface="Inter" pitchFamily="34" charset="-120"/>
              </a:rPr>
              <a:t>Income limit raised to ~$75,000</a:t>
            </a:r>
            <a:endParaRPr lang="en-US" sz="2700" dirty="0"/>
          </a:p>
        </p:txBody>
      </p:sp>
      <p:sp>
        <p:nvSpPr>
          <p:cNvPr id="20" name="Text 16"/>
          <p:cNvSpPr txBox="1"/>
          <p:nvPr/>
        </p:nvSpPr>
        <p:spPr>
          <a:xfrm>
            <a:off x="3239719" y="3791102"/>
            <a:ext cx="5718658" cy="419710"/>
          </a:xfrm>
          <a:prstGeom prst="rect">
            <a:avLst/>
          </a:prstGeom>
          <a:noFill/>
          <a:ln/>
        </p:spPr>
        <p:txBody>
          <a:bodyPr wrap="square" lIns="0" tIns="0" rIns="0" bIns="0" rtlCol="0" anchor="ctr"/>
          <a:lstStyle/>
          <a:p>
            <a:pPr marL="0" indent="0" algn="ctr">
              <a:buNone/>
            </a:pPr>
            <a:r>
              <a:rPr lang="en-US" sz="2700" b="1" dirty="0">
                <a:solidFill>
                  <a:srgbClr val="FFFFFF"/>
                </a:solidFill>
                <a:latin typeface="Inter" pitchFamily="34" charset="0"/>
                <a:ea typeface="Inter" pitchFamily="34" charset="-122"/>
                <a:cs typeface="Inter" pitchFamily="34" charset="-120"/>
              </a:rPr>
              <a:t>Interest reduced: 8% to 6%</a:t>
            </a:r>
            <a:endParaRPr lang="en-US" sz="2700" dirty="0"/>
          </a:p>
        </p:txBody>
      </p:sp>
      <p:sp>
        <p:nvSpPr>
          <p:cNvPr id="21" name="Text 17"/>
          <p:cNvSpPr txBox="1"/>
          <p:nvPr/>
        </p:nvSpPr>
        <p:spPr>
          <a:xfrm>
            <a:off x="2282342" y="4743907"/>
            <a:ext cx="7631582" cy="419710"/>
          </a:xfrm>
          <a:prstGeom prst="rect">
            <a:avLst/>
          </a:prstGeom>
          <a:noFill/>
          <a:ln/>
        </p:spPr>
        <p:txBody>
          <a:bodyPr wrap="square" lIns="0" tIns="0" rIns="0" bIns="0" rtlCol="0" anchor="ctr"/>
          <a:lstStyle/>
          <a:p>
            <a:pPr marL="0" indent="0" algn="ctr">
              <a:buNone/>
            </a:pPr>
            <a:r>
              <a:rPr lang="en-US" sz="2700" b="1" dirty="0">
                <a:solidFill>
                  <a:srgbClr val="FFFFFF"/>
                </a:solidFill>
                <a:latin typeface="Inter" pitchFamily="34" charset="0"/>
                <a:ea typeface="Inter" pitchFamily="34" charset="-122"/>
                <a:cs typeface="Inter" pitchFamily="34" charset="-120"/>
              </a:rPr>
              <a:t>This is a deferral, not forgiveness</a:t>
            </a:r>
            <a:endParaRPr lang="en-US" sz="2700" dirty="0"/>
          </a:p>
        </p:txBody>
      </p:sp>
      <p:sp>
        <p:nvSpPr>
          <p:cNvPr id="22" name="Text 18"/>
          <p:cNvSpPr txBox="1"/>
          <p:nvPr/>
        </p:nvSpPr>
        <p:spPr>
          <a:xfrm>
            <a:off x="4066337" y="5942686"/>
            <a:ext cx="4905756" cy="352958"/>
          </a:xfrm>
          <a:prstGeom prst="rect">
            <a:avLst/>
          </a:prstGeom>
          <a:noFill/>
          <a:ln/>
        </p:spPr>
        <p:txBody>
          <a:bodyPr wrap="square" lIns="0" tIns="0" rIns="0" bIns="0" rtlCol="0" anchor="ctr"/>
          <a:lstStyle/>
          <a:p>
            <a:pPr marL="0" indent="0" algn="l">
              <a:buNone/>
            </a:pPr>
            <a:r>
              <a:rPr lang="en-US" sz="2200" b="1" dirty="0">
                <a:solidFill>
                  <a:srgbClr val="2ECC71"/>
                </a:solidFill>
                <a:latin typeface="Inter" pitchFamily="34" charset="0"/>
                <a:ea typeface="Inter" pitchFamily="34" charset="-122"/>
                <a:cs typeface="Inter" pitchFamily="34" charset="-120"/>
              </a:rPr>
              <a:t>Simple Majority Vote Required </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7" name="Text 3"/>
          <p:cNvSpPr txBox="1"/>
          <p:nvPr/>
        </p:nvSpPr>
        <p:spPr>
          <a:xfrm>
            <a:off x="1190549" y="209398"/>
            <a:ext cx="2585009"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8" name="Text 4"/>
          <p:cNvSpPr txBox="1"/>
          <p:nvPr/>
        </p:nvSpPr>
        <p:spPr>
          <a:xfrm>
            <a:off x="9530791" y="166421"/>
            <a:ext cx="2092147" cy="200254"/>
          </a:xfrm>
          <a:prstGeom prst="rect">
            <a:avLst/>
          </a:prstGeom>
          <a:noFill/>
          <a:ln/>
        </p:spPr>
        <p:txBody>
          <a:bodyPr wrap="square" lIns="0" tIns="0" rIns="0" bIns="0" rtlCol="0" anchor="ctr"/>
          <a:lstStyle/>
          <a:p>
            <a:pPr marL="0" indent="0" algn="r">
              <a:buNone/>
            </a:pPr>
            <a:r>
              <a:rPr lang="en-US" sz="1300" b="1" dirty="0">
                <a:solidFill>
                  <a:srgbClr val="FFFFFF"/>
                </a:solidFill>
                <a:latin typeface="Inter" pitchFamily="34" charset="0"/>
                <a:ea typeface="Inter" pitchFamily="34" charset="-122"/>
                <a:cs typeface="Inter" pitchFamily="34" charset="-120"/>
              </a:rPr>
              <a:t>Annual Town Meeting</a:t>
            </a:r>
            <a:endParaRPr lang="en-US" sz="1300" dirty="0"/>
          </a:p>
        </p:txBody>
      </p:sp>
      <p:sp>
        <p:nvSpPr>
          <p:cNvPr id="9" name="Text 5"/>
          <p:cNvSpPr txBox="1"/>
          <p:nvPr/>
        </p:nvSpPr>
        <p:spPr>
          <a:xfrm>
            <a:off x="9822485" y="385877"/>
            <a:ext cx="1800454"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0" name="Text 6"/>
          <p:cNvSpPr txBox="1"/>
          <p:nvPr/>
        </p:nvSpPr>
        <p:spPr>
          <a:xfrm>
            <a:off x="1583741" y="857707"/>
            <a:ext cx="9025128" cy="715061"/>
          </a:xfrm>
          <a:prstGeom prst="rect">
            <a:avLst/>
          </a:prstGeom>
          <a:noFill/>
          <a:ln/>
        </p:spPr>
        <p:txBody>
          <a:bodyPr wrap="square" lIns="0" tIns="0" rIns="0" bIns="0" rtlCol="0" anchor="ctr"/>
          <a:lstStyle/>
          <a:p>
            <a:pPr marL="0" indent="0" algn="ctr">
              <a:buNone/>
            </a:pPr>
            <a:r>
              <a:rPr lang="en-US" sz="5100" b="1" dirty="0">
                <a:solidFill>
                  <a:srgbClr val="FFFFFF"/>
                </a:solidFill>
                <a:latin typeface="Inter" pitchFamily="34" charset="0"/>
                <a:ea typeface="Inter" pitchFamily="34" charset="-122"/>
                <a:cs typeface="Inter" pitchFamily="34" charset="-120"/>
              </a:rPr>
              <a:t>What Town Meeting Does</a:t>
            </a:r>
            <a:endParaRPr lang="en-US" sz="5100" dirty="0"/>
          </a:p>
        </p:txBody>
      </p:sp>
      <p:sp>
        <p:nvSpPr>
          <p:cNvPr id="11" name="Text 7"/>
          <p:cNvSpPr txBox="1"/>
          <p:nvPr/>
        </p:nvSpPr>
        <p:spPr>
          <a:xfrm>
            <a:off x="2052828" y="1617574"/>
            <a:ext cx="8086954" cy="295351"/>
          </a:xfrm>
          <a:prstGeom prst="rect">
            <a:avLst/>
          </a:prstGeom>
          <a:noFill/>
          <a:ln/>
        </p:spPr>
        <p:txBody>
          <a:bodyPr wrap="square" lIns="0" tIns="0" rIns="0" bIns="0" rtlCol="0" anchor="ctr"/>
          <a:lstStyle/>
          <a:p>
            <a:pPr marL="0" indent="0" algn="ctr">
              <a:buNone/>
            </a:pPr>
            <a:r>
              <a:rPr lang="en-US" sz="1900" b="1" dirty="0">
                <a:solidFill>
                  <a:srgbClr val="C9A227"/>
                </a:solidFill>
                <a:latin typeface="Inter" pitchFamily="34" charset="0"/>
                <a:ea typeface="Inter" pitchFamily="34" charset="-122"/>
                <a:cs typeface="Inter" pitchFamily="34" charset="-120"/>
              </a:rPr>
              <a:t>Town Meeting is the legislative body of the Town</a:t>
            </a:r>
            <a:endParaRPr lang="en-US" sz="1900" dirty="0"/>
          </a:p>
        </p:txBody>
      </p:sp>
      <p:sp>
        <p:nvSpPr>
          <p:cNvPr id="12" name="Shape 8"/>
          <p:cNvSpPr/>
          <p:nvPr/>
        </p:nvSpPr>
        <p:spPr>
          <a:xfrm>
            <a:off x="1333195" y="2103120"/>
            <a:ext cx="9525305" cy="952805"/>
          </a:xfrm>
          <a:prstGeom prst="roundRect">
            <a:avLst>
              <a:gd name="adj" fmla="val 23033"/>
            </a:avLst>
          </a:prstGeom>
          <a:solidFill>
            <a:srgbClr val="FFFFFF">
              <a:alpha val="10000"/>
            </a:srgbClr>
          </a:solidFill>
          <a:ln/>
        </p:spPr>
      </p:sp>
      <p:sp>
        <p:nvSpPr>
          <p:cNvPr id="13" name="Shape 9"/>
          <p:cNvSpPr/>
          <p:nvPr/>
        </p:nvSpPr>
        <p:spPr>
          <a:xfrm>
            <a:off x="1333195" y="2103120"/>
            <a:ext cx="47549" cy="952805"/>
          </a:xfrm>
          <a:prstGeom prst="roundRect">
            <a:avLst>
              <a:gd name="adj" fmla="val 461537"/>
            </a:avLst>
          </a:prstGeom>
          <a:solidFill>
            <a:srgbClr val="C9A227"/>
          </a:solidFill>
          <a:ln w="12700">
            <a:solidFill>
              <a:srgbClr val="C9A227">
                <a:alpha val="0"/>
              </a:srgbClr>
            </a:solidFill>
            <a:prstDash val="solid"/>
          </a:ln>
        </p:spPr>
      </p:sp>
      <p:sp>
        <p:nvSpPr>
          <p:cNvPr id="14" name="Shape 10"/>
          <p:cNvSpPr/>
          <p:nvPr/>
        </p:nvSpPr>
        <p:spPr>
          <a:xfrm>
            <a:off x="1619402" y="2350922"/>
            <a:ext cx="457200" cy="457200"/>
          </a:xfrm>
          <a:prstGeom prst="roundRect">
            <a:avLst>
              <a:gd name="adj" fmla="val 83333"/>
            </a:avLst>
          </a:prstGeom>
          <a:solidFill>
            <a:srgbClr val="C9A227">
              <a:alpha val="20000"/>
            </a:srgbClr>
          </a:solidFill>
          <a:ln w="12700">
            <a:solidFill>
              <a:srgbClr val="FFFFFF">
                <a:alpha val="0"/>
              </a:srgbClr>
            </a:solidFill>
            <a:prstDash val="solid"/>
          </a:ln>
        </p:spPr>
      </p:sp>
      <p:sp>
        <p:nvSpPr>
          <p:cNvPr id="15" name="Text 11"/>
          <p:cNvSpPr txBox="1"/>
          <p:nvPr/>
        </p:nvSpPr>
        <p:spPr>
          <a:xfrm>
            <a:off x="2266798" y="2245766"/>
            <a:ext cx="8353958" cy="6675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Town Meeting = Town's Legislature</a:t>
            </a:r>
            <a:r>
              <a:rPr lang="en-US" sz="2100" dirty="0">
                <a:solidFill>
                  <a:srgbClr val="FFFFFF"/>
                </a:solidFill>
                <a:latin typeface="Inter" pitchFamily="34" charset="0"/>
                <a:ea typeface="Inter" pitchFamily="34" charset="-122"/>
                <a:cs typeface="Inter" pitchFamily="34" charset="-120"/>
              </a:rPr>
              <a:t> — Residents vote on budgets, spending, and borrowing </a:t>
            </a:r>
            <a:endParaRPr lang="en-US" sz="2100" dirty="0"/>
          </a:p>
        </p:txBody>
      </p:sp>
      <p:sp>
        <p:nvSpPr>
          <p:cNvPr id="16" name="Shape 12"/>
          <p:cNvSpPr/>
          <p:nvPr/>
        </p:nvSpPr>
        <p:spPr>
          <a:xfrm>
            <a:off x="1333195" y="3170225"/>
            <a:ext cx="9525305" cy="952805"/>
          </a:xfrm>
          <a:prstGeom prst="roundRect">
            <a:avLst>
              <a:gd name="adj" fmla="val 23033"/>
            </a:avLst>
          </a:prstGeom>
          <a:solidFill>
            <a:srgbClr val="FFFFFF">
              <a:alpha val="10000"/>
            </a:srgbClr>
          </a:solidFill>
          <a:ln/>
        </p:spPr>
      </p:sp>
      <p:sp>
        <p:nvSpPr>
          <p:cNvPr id="17" name="Shape 13"/>
          <p:cNvSpPr/>
          <p:nvPr/>
        </p:nvSpPr>
        <p:spPr>
          <a:xfrm>
            <a:off x="1333195" y="3170225"/>
            <a:ext cx="47549" cy="952805"/>
          </a:xfrm>
          <a:prstGeom prst="roundRect">
            <a:avLst>
              <a:gd name="adj" fmla="val 461537"/>
            </a:avLst>
          </a:prstGeom>
          <a:solidFill>
            <a:srgbClr val="C9A227"/>
          </a:solidFill>
          <a:ln w="12700">
            <a:solidFill>
              <a:srgbClr val="C9A227">
                <a:alpha val="0"/>
              </a:srgbClr>
            </a:solidFill>
            <a:prstDash val="solid"/>
          </a:ln>
        </p:spPr>
      </p:sp>
      <p:sp>
        <p:nvSpPr>
          <p:cNvPr id="18" name="Shape 14"/>
          <p:cNvSpPr/>
          <p:nvPr/>
        </p:nvSpPr>
        <p:spPr>
          <a:xfrm>
            <a:off x="1619402" y="3417113"/>
            <a:ext cx="457200" cy="457200"/>
          </a:xfrm>
          <a:prstGeom prst="roundRect">
            <a:avLst>
              <a:gd name="adj" fmla="val 83333"/>
            </a:avLst>
          </a:prstGeom>
          <a:solidFill>
            <a:srgbClr val="C9A227">
              <a:alpha val="20000"/>
            </a:srgbClr>
          </a:solidFill>
          <a:ln w="12700">
            <a:solidFill>
              <a:srgbClr val="FFFFFF">
                <a:alpha val="0"/>
              </a:srgbClr>
            </a:solidFill>
            <a:prstDash val="solid"/>
          </a:ln>
        </p:spPr>
      </p:sp>
      <p:sp>
        <p:nvSpPr>
          <p:cNvPr id="19" name="Text 15"/>
          <p:cNvSpPr txBox="1"/>
          <p:nvPr/>
        </p:nvSpPr>
        <p:spPr>
          <a:xfrm>
            <a:off x="2266798" y="3312871"/>
            <a:ext cx="8353958" cy="6675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You vote on budgets &amp; spending</a:t>
            </a:r>
            <a:r>
              <a:rPr lang="en-US" sz="2100" dirty="0">
                <a:solidFill>
                  <a:srgbClr val="FFFFFF"/>
                </a:solidFill>
                <a:latin typeface="Inter" pitchFamily="34" charset="0"/>
                <a:ea typeface="Inter" pitchFamily="34" charset="-122"/>
                <a:cs typeface="Inter" pitchFamily="34" charset="-120"/>
              </a:rPr>
              <a:t> — Determines what the Town can legally spend and do </a:t>
            </a:r>
            <a:endParaRPr lang="en-US" sz="2100" dirty="0"/>
          </a:p>
        </p:txBody>
      </p:sp>
      <p:sp>
        <p:nvSpPr>
          <p:cNvPr id="20" name="Shape 16"/>
          <p:cNvSpPr/>
          <p:nvPr/>
        </p:nvSpPr>
        <p:spPr>
          <a:xfrm>
            <a:off x="1333195" y="4236415"/>
            <a:ext cx="9525305" cy="952805"/>
          </a:xfrm>
          <a:prstGeom prst="roundRect">
            <a:avLst>
              <a:gd name="adj" fmla="val 23033"/>
            </a:avLst>
          </a:prstGeom>
          <a:solidFill>
            <a:srgbClr val="FFFFFF">
              <a:alpha val="10000"/>
            </a:srgbClr>
          </a:solidFill>
          <a:ln/>
        </p:spPr>
      </p:sp>
      <p:sp>
        <p:nvSpPr>
          <p:cNvPr id="21" name="Shape 17"/>
          <p:cNvSpPr/>
          <p:nvPr/>
        </p:nvSpPr>
        <p:spPr>
          <a:xfrm>
            <a:off x="1333195" y="4236415"/>
            <a:ext cx="47549" cy="952805"/>
          </a:xfrm>
          <a:prstGeom prst="roundRect">
            <a:avLst>
              <a:gd name="adj" fmla="val 461537"/>
            </a:avLst>
          </a:prstGeom>
          <a:solidFill>
            <a:srgbClr val="C9A227"/>
          </a:solidFill>
          <a:ln w="12700">
            <a:solidFill>
              <a:srgbClr val="C9A227">
                <a:alpha val="0"/>
              </a:srgbClr>
            </a:solidFill>
            <a:prstDash val="solid"/>
          </a:ln>
        </p:spPr>
      </p:sp>
      <p:sp>
        <p:nvSpPr>
          <p:cNvPr id="22" name="Shape 18"/>
          <p:cNvSpPr/>
          <p:nvPr/>
        </p:nvSpPr>
        <p:spPr>
          <a:xfrm>
            <a:off x="1619402" y="4484218"/>
            <a:ext cx="457200" cy="457200"/>
          </a:xfrm>
          <a:prstGeom prst="roundRect">
            <a:avLst>
              <a:gd name="adj" fmla="val 83333"/>
            </a:avLst>
          </a:prstGeom>
          <a:solidFill>
            <a:srgbClr val="C9A227">
              <a:alpha val="20000"/>
            </a:srgbClr>
          </a:solidFill>
          <a:ln w="12700">
            <a:solidFill>
              <a:srgbClr val="FFFFFF">
                <a:alpha val="0"/>
              </a:srgbClr>
            </a:solidFill>
            <a:prstDash val="solid"/>
          </a:ln>
        </p:spPr>
      </p:sp>
      <p:sp>
        <p:nvSpPr>
          <p:cNvPr id="23" name="Text 19"/>
          <p:cNvSpPr txBox="1"/>
          <p:nvPr/>
        </p:nvSpPr>
        <p:spPr>
          <a:xfrm>
            <a:off x="2266798" y="4379976"/>
            <a:ext cx="8353958" cy="6675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Some need simple majority</a:t>
            </a:r>
            <a:r>
              <a:rPr lang="en-US" sz="2100" dirty="0">
                <a:solidFill>
                  <a:srgbClr val="FFFFFF"/>
                </a:solidFill>
                <a:latin typeface="Inter" pitchFamily="34" charset="0"/>
                <a:ea typeface="Inter" pitchFamily="34" charset="-122"/>
                <a:cs typeface="Inter" pitchFamily="34" charset="-120"/>
              </a:rPr>
              <a:t> — Most articles require 50%+1 vote </a:t>
            </a:r>
            <a:r>
              <a:rPr lang="en-US" sz="1200" dirty="0">
                <a:solidFill>
                  <a:srgbClr val="C9A227"/>
                </a:solidFill>
                <a:latin typeface="Inter" pitchFamily="34" charset="0"/>
                <a:ea typeface="Inter" pitchFamily="34" charset="-122"/>
                <a:cs typeface="Inter" pitchFamily="34" charset="-120"/>
              </a:rPr>
              <a:t>Simple Majority</a:t>
            </a:r>
            <a:endParaRPr lang="en-US" sz="2100" dirty="0"/>
          </a:p>
        </p:txBody>
      </p:sp>
      <p:sp>
        <p:nvSpPr>
          <p:cNvPr id="24" name="Shape 20"/>
          <p:cNvSpPr/>
          <p:nvPr/>
        </p:nvSpPr>
        <p:spPr>
          <a:xfrm>
            <a:off x="1333195" y="5303520"/>
            <a:ext cx="9525305" cy="952805"/>
          </a:xfrm>
          <a:prstGeom prst="roundRect">
            <a:avLst>
              <a:gd name="adj" fmla="val 23033"/>
            </a:avLst>
          </a:prstGeom>
          <a:solidFill>
            <a:srgbClr val="FFFFFF">
              <a:alpha val="10000"/>
            </a:srgbClr>
          </a:solidFill>
          <a:ln/>
        </p:spPr>
      </p:sp>
      <p:sp>
        <p:nvSpPr>
          <p:cNvPr id="25" name="Shape 21"/>
          <p:cNvSpPr/>
          <p:nvPr/>
        </p:nvSpPr>
        <p:spPr>
          <a:xfrm>
            <a:off x="1333195" y="5303520"/>
            <a:ext cx="47549" cy="952805"/>
          </a:xfrm>
          <a:prstGeom prst="roundRect">
            <a:avLst>
              <a:gd name="adj" fmla="val 461537"/>
            </a:avLst>
          </a:prstGeom>
          <a:solidFill>
            <a:srgbClr val="C9A227"/>
          </a:solidFill>
          <a:ln w="12700">
            <a:solidFill>
              <a:srgbClr val="C9A227">
                <a:alpha val="0"/>
              </a:srgbClr>
            </a:solidFill>
            <a:prstDash val="solid"/>
          </a:ln>
        </p:spPr>
      </p:sp>
      <p:sp>
        <p:nvSpPr>
          <p:cNvPr id="26" name="Shape 22"/>
          <p:cNvSpPr/>
          <p:nvPr/>
        </p:nvSpPr>
        <p:spPr>
          <a:xfrm>
            <a:off x="1619402" y="5551322"/>
            <a:ext cx="457200" cy="457200"/>
          </a:xfrm>
          <a:prstGeom prst="roundRect">
            <a:avLst>
              <a:gd name="adj" fmla="val 83333"/>
            </a:avLst>
          </a:prstGeom>
          <a:solidFill>
            <a:srgbClr val="C9A227">
              <a:alpha val="20000"/>
            </a:srgbClr>
          </a:solidFill>
          <a:ln w="12700">
            <a:solidFill>
              <a:srgbClr val="FFFFFF">
                <a:alpha val="0"/>
              </a:srgbClr>
            </a:solidFill>
            <a:prstDash val="solid"/>
          </a:ln>
        </p:spPr>
      </p:sp>
      <p:sp>
        <p:nvSpPr>
          <p:cNvPr id="27" name="Text 23"/>
          <p:cNvSpPr txBox="1"/>
          <p:nvPr/>
        </p:nvSpPr>
        <p:spPr>
          <a:xfrm>
            <a:off x="2266798" y="5446166"/>
            <a:ext cx="8353958" cy="667512"/>
          </a:xfrm>
          <a:prstGeom prst="rect">
            <a:avLst/>
          </a:prstGeom>
          <a:noFill/>
          <a:ln/>
        </p:spPr>
        <p:txBody>
          <a:bodyPr wrap="square" lIns="0" tIns="0" rIns="0" bIns="0" rtlCol="0" anchor="ctr"/>
          <a:lstStyle/>
          <a:p>
            <a:pPr marL="0" indent="0" algn="l">
              <a:buNone/>
            </a:pPr>
            <a:r>
              <a:rPr lang="en-US" sz="2100" b="1" dirty="0">
                <a:solidFill>
                  <a:srgbClr val="C9A227"/>
                </a:solidFill>
                <a:latin typeface="Inter" pitchFamily="34" charset="0"/>
                <a:ea typeface="Inter" pitchFamily="34" charset="-122"/>
                <a:cs typeface="Inter" pitchFamily="34" charset="-120"/>
              </a:rPr>
              <a:t>Some need 2/3 vote</a:t>
            </a:r>
            <a:r>
              <a:rPr lang="en-US" sz="2100" dirty="0">
                <a:solidFill>
                  <a:srgbClr val="FFFFFF"/>
                </a:solidFill>
                <a:latin typeface="Inter" pitchFamily="34" charset="0"/>
                <a:ea typeface="Inter" pitchFamily="34" charset="-122"/>
                <a:cs typeface="Inter" pitchFamily="34" charset="-120"/>
              </a:rPr>
              <a:t> — Zoning, borrowing, and capital articles require 2/3 majority </a:t>
            </a:r>
            <a:r>
              <a:rPr lang="en-US" sz="1200" dirty="0">
                <a:solidFill>
                  <a:srgbClr val="C9A227"/>
                </a:solidFill>
                <a:latin typeface="Inter" pitchFamily="34" charset="0"/>
                <a:ea typeface="Inter" pitchFamily="34" charset="-122"/>
                <a:cs typeface="Inter" pitchFamily="34" charset="-120"/>
              </a:rPr>
              <a:t>Two-Thirds</a:t>
            </a:r>
            <a:endParaRPr lang="en-US" sz="2100" dirty="0"/>
          </a:p>
        </p:txBody>
      </p:sp>
      <p:sp>
        <p:nvSpPr>
          <p:cNvPr id="28" name="Shape 24"/>
          <p:cNvSpPr/>
          <p:nvPr/>
        </p:nvSpPr>
        <p:spPr>
          <a:xfrm>
            <a:off x="571500" y="6191402"/>
            <a:ext cx="11048695" cy="476402"/>
          </a:xfrm>
          <a:prstGeom prst="roundRect">
            <a:avLst>
              <a:gd name="adj" fmla="val 76775"/>
            </a:avLst>
          </a:prstGeom>
          <a:solidFill>
            <a:srgbClr val="000000">
              <a:alpha val="30000"/>
            </a:srgbClr>
          </a:solidFill>
          <a:ln w="12700">
            <a:solidFill>
              <a:srgbClr val="FFFFFF">
                <a:alpha val="0"/>
              </a:srgbClr>
            </a:solidFill>
            <a:prstDash val="solid"/>
          </a:ln>
        </p:spPr>
      </p:sp>
      <p:sp>
        <p:nvSpPr>
          <p:cNvPr id="29" name="Text 25"/>
          <p:cNvSpPr txBox="1"/>
          <p:nvPr/>
        </p:nvSpPr>
        <p:spPr>
          <a:xfrm>
            <a:off x="952805" y="6334049"/>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30" name="Text 26"/>
          <p:cNvSpPr txBox="1"/>
          <p:nvPr/>
        </p:nvSpPr>
        <p:spPr>
          <a:xfrm>
            <a:off x="2912364" y="6334049"/>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31" name="Text 27"/>
          <p:cNvSpPr txBox="1"/>
          <p:nvPr/>
        </p:nvSpPr>
        <p:spPr>
          <a:xfrm>
            <a:off x="10411358" y="6334049"/>
            <a:ext cx="1100023" cy="191110"/>
          </a:xfrm>
          <a:prstGeom prst="rect">
            <a:avLst/>
          </a:prstGeom>
          <a:noFill/>
          <a:ln/>
        </p:spPr>
        <p:txBody>
          <a:bodyPr wrap="square" lIns="0" tIns="0" rIns="0" bIns="0" rtlCol="0" anchor="ctr"/>
          <a:lstStyle/>
          <a:p>
            <a:pPr marL="0" indent="0" algn="l">
              <a:buNone/>
            </a:pPr>
            <a:r>
              <a:rPr lang="en-US" sz="1200" dirty="0">
                <a:solidFill>
                  <a:srgbClr val="FFFFFF">
                    <a:alpha val="60000"/>
                  </a:srgbClr>
                </a:solidFill>
                <a:latin typeface="Inter" pitchFamily="34" charset="0"/>
                <a:ea typeface="Inter" pitchFamily="34" charset="-122"/>
                <a:cs typeface="Inter" pitchFamily="34" charset="-120"/>
              </a:rPr>
              <a:t>Page 2 of 24</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3A5F"/>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42646"/>
            <a:ext cx="476402" cy="476402"/>
          </a:xfrm>
          <a:prstGeom prst="rect">
            <a:avLst/>
          </a:prstGeom>
        </p:spPr>
      </p:pic>
      <p:sp>
        <p:nvSpPr>
          <p:cNvPr id="7" name="Shape 3"/>
          <p:cNvSpPr/>
          <p:nvPr/>
        </p:nvSpPr>
        <p:spPr>
          <a:xfrm>
            <a:off x="3238805" y="4762195"/>
            <a:ext cx="5715000" cy="761695"/>
          </a:xfrm>
          <a:prstGeom prst="roundRect">
            <a:avLst>
              <a:gd name="adj" fmla="val 120048"/>
            </a:avLst>
          </a:prstGeom>
          <a:solidFill>
            <a:srgbClr val="2ECC71">
              <a:alpha val="15000"/>
            </a:srgbClr>
          </a:solidFill>
          <a:ln w="25400">
            <a:solidFill>
              <a:srgbClr val="2ECC71">
                <a:alpha val="40000"/>
              </a:srgbClr>
            </a:solidFill>
            <a:prstDash val="solid"/>
          </a:ln>
        </p:spPr>
      </p:sp>
      <p:sp>
        <p:nvSpPr>
          <p:cNvPr id="8" name="Shape 4"/>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9" name="Text 5"/>
          <p:cNvSpPr txBox="1"/>
          <p:nvPr/>
        </p:nvSpPr>
        <p:spPr>
          <a:xfrm>
            <a:off x="1190549" y="209398"/>
            <a:ext cx="2857500"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10" name="Text 6"/>
          <p:cNvSpPr txBox="1"/>
          <p:nvPr/>
        </p:nvSpPr>
        <p:spPr>
          <a:xfrm>
            <a:off x="7619695" y="142646"/>
            <a:ext cx="4000500"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11" name="Text 7"/>
          <p:cNvSpPr txBox="1"/>
          <p:nvPr/>
        </p:nvSpPr>
        <p:spPr>
          <a:xfrm>
            <a:off x="7619695" y="390449"/>
            <a:ext cx="400050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2" name="Text 8"/>
          <p:cNvSpPr txBox="1"/>
          <p:nvPr/>
        </p:nvSpPr>
        <p:spPr>
          <a:xfrm>
            <a:off x="571500" y="2095805"/>
            <a:ext cx="11049610" cy="467258"/>
          </a:xfrm>
          <a:prstGeom prst="rect">
            <a:avLst/>
          </a:prstGeom>
          <a:noFill/>
          <a:ln/>
        </p:spPr>
        <p:txBody>
          <a:bodyPr wrap="square" lIns="0" tIns="0" rIns="0" bIns="0" rtlCol="0" anchor="ctr"/>
          <a:lstStyle/>
          <a:p>
            <a:pPr marL="0" indent="0" algn="ctr">
              <a:buNone/>
            </a:pPr>
            <a:r>
              <a:rPr lang="en-US" sz="3000" b="1" kern="0" spc="150" dirty="0">
                <a:solidFill>
                  <a:srgbClr val="C9A227"/>
                </a:solidFill>
                <a:latin typeface="Inter" pitchFamily="34" charset="0"/>
                <a:ea typeface="Inter" pitchFamily="34" charset="-122"/>
                <a:cs typeface="Inter" pitchFamily="34" charset="-120"/>
              </a:rPr>
              <a:t>ARTICLE 18</a:t>
            </a:r>
            <a:endParaRPr lang="en-US" sz="3000" dirty="0"/>
          </a:p>
        </p:txBody>
      </p:sp>
      <p:sp>
        <p:nvSpPr>
          <p:cNvPr id="13" name="Text 9"/>
          <p:cNvSpPr txBox="1"/>
          <p:nvPr/>
        </p:nvSpPr>
        <p:spPr>
          <a:xfrm>
            <a:off x="571500" y="2619756"/>
            <a:ext cx="11049610" cy="838505"/>
          </a:xfrm>
          <a:prstGeom prst="rect">
            <a:avLst/>
          </a:prstGeom>
          <a:noFill/>
          <a:ln/>
        </p:spPr>
        <p:txBody>
          <a:bodyPr wrap="square" lIns="0" tIns="0" rIns="0" bIns="0" rtlCol="0" anchor="ctr"/>
          <a:lstStyle/>
          <a:p>
            <a:pPr marL="0" indent="0" algn="ctr">
              <a:buNone/>
            </a:pPr>
            <a:r>
              <a:rPr lang="en-US" sz="6000" b="1" dirty="0">
                <a:solidFill>
                  <a:srgbClr val="FFFFFF"/>
                </a:solidFill>
                <a:latin typeface="Inter" pitchFamily="34" charset="0"/>
                <a:ea typeface="Inter" pitchFamily="34" charset="-122"/>
                <a:cs typeface="Inter" pitchFamily="34" charset="-120"/>
              </a:rPr>
              <a:t>Bed &amp; Breakfast Zoning</a:t>
            </a:r>
            <a:endParaRPr lang="en-US" sz="6000" dirty="0"/>
          </a:p>
        </p:txBody>
      </p:sp>
      <p:sp>
        <p:nvSpPr>
          <p:cNvPr id="14" name="Text 10"/>
          <p:cNvSpPr txBox="1"/>
          <p:nvPr/>
        </p:nvSpPr>
        <p:spPr>
          <a:xfrm>
            <a:off x="571500" y="3762756"/>
            <a:ext cx="11049610" cy="514807"/>
          </a:xfrm>
          <a:prstGeom prst="rect">
            <a:avLst/>
          </a:prstGeom>
          <a:noFill/>
          <a:ln/>
        </p:spPr>
        <p:txBody>
          <a:bodyPr wrap="square" lIns="0" tIns="0" rIns="0" bIns="0" rtlCol="0" anchor="ctr"/>
          <a:lstStyle/>
          <a:p>
            <a:pPr marL="0" indent="0" algn="ctr">
              <a:buNone/>
            </a:pPr>
            <a:r>
              <a:rPr lang="en-US" sz="3300" dirty="0">
                <a:solidFill>
                  <a:srgbClr val="FFFFFF">
                    <a:alpha val="90000"/>
                  </a:srgbClr>
                </a:solidFill>
                <a:latin typeface="Inter" pitchFamily="34" charset="0"/>
                <a:ea typeface="Inter" pitchFamily="34" charset="-122"/>
                <a:cs typeface="Inter" pitchFamily="34" charset="-120"/>
              </a:rPr>
              <a:t>Requires Special Permit from Planning Board</a:t>
            </a:r>
            <a:endParaRPr lang="en-US" sz="3300" dirty="0"/>
          </a:p>
        </p:txBody>
      </p:sp>
      <p:sp>
        <p:nvSpPr>
          <p:cNvPr id="15" name="Text 11"/>
          <p:cNvSpPr txBox="1"/>
          <p:nvPr/>
        </p:nvSpPr>
        <p:spPr>
          <a:xfrm>
            <a:off x="4095598" y="4953305"/>
            <a:ext cx="5028286" cy="381305"/>
          </a:xfrm>
          <a:prstGeom prst="rect">
            <a:avLst/>
          </a:prstGeom>
          <a:noFill/>
          <a:ln/>
        </p:spPr>
        <p:txBody>
          <a:bodyPr wrap="square" lIns="0" tIns="0" rIns="0" bIns="0" rtlCol="0" anchor="ctr"/>
          <a:lstStyle/>
          <a:p>
            <a:pPr marL="0" indent="0" algn="l">
              <a:buNone/>
            </a:pPr>
            <a:r>
              <a:rPr lang="en-US" sz="2400" b="1" dirty="0">
                <a:solidFill>
                  <a:srgbClr val="2ECC71"/>
                </a:solidFill>
                <a:latin typeface="Inter" pitchFamily="34" charset="0"/>
                <a:ea typeface="Inter" pitchFamily="34" charset="-122"/>
                <a:cs typeface="Inter" pitchFamily="34" charset="-120"/>
              </a:rPr>
              <a:t>2/3 Majority Vote Required</a:t>
            </a:r>
            <a:endParaRPr lang="en-US" sz="2400" dirty="0"/>
          </a:p>
        </p:txBody>
      </p:sp>
      <p:sp>
        <p:nvSpPr>
          <p:cNvPr id="16" name="Text 12"/>
          <p:cNvSpPr txBox="1"/>
          <p:nvPr/>
        </p:nvSpPr>
        <p:spPr>
          <a:xfrm>
            <a:off x="1143000" y="6314846"/>
            <a:ext cx="2030882" cy="200254"/>
          </a:xfrm>
          <a:prstGeom prst="rect">
            <a:avLst/>
          </a:prstGeom>
          <a:noFill/>
          <a:ln/>
        </p:spPr>
        <p:txBody>
          <a:bodyPr wrap="square" lIns="0" tIns="0" rIns="0" bIns="0" rtlCol="0" anchor="ctr"/>
          <a:lstStyle/>
          <a:p>
            <a:pPr marL="0" indent="0" algn="l">
              <a:buNone/>
            </a:pPr>
            <a:r>
              <a:rPr lang="en-US" sz="1300" dirty="0">
                <a:solidFill>
                  <a:srgbClr val="FFFFFF">
                    <a:alpha val="90000"/>
                  </a:srgbClr>
                </a:solidFill>
                <a:latin typeface="Inter" pitchFamily="34" charset="0"/>
                <a:ea typeface="Inter" pitchFamily="34" charset="-122"/>
                <a:cs typeface="Inter" pitchFamily="34" charset="-120"/>
              </a:rPr>
              <a:t>Annual Town Meeting</a:t>
            </a:r>
            <a:endParaRPr lang="en-US" sz="1300" dirty="0"/>
          </a:p>
        </p:txBody>
      </p:sp>
      <p:sp>
        <p:nvSpPr>
          <p:cNvPr id="17" name="Text 13"/>
          <p:cNvSpPr txBox="1"/>
          <p:nvPr/>
        </p:nvSpPr>
        <p:spPr>
          <a:xfrm>
            <a:off x="3429000" y="6314846"/>
            <a:ext cx="1429207" cy="200254"/>
          </a:xfrm>
          <a:prstGeom prst="rect">
            <a:avLst/>
          </a:prstGeom>
          <a:noFill/>
          <a:ln/>
        </p:spPr>
        <p:txBody>
          <a:bodyPr wrap="square" lIns="0" tIns="0" rIns="0" bIns="0" rtlCol="0" anchor="ctr"/>
          <a:lstStyle/>
          <a:p>
            <a:pPr marL="0" indent="0" algn="l">
              <a:buNone/>
            </a:pPr>
            <a:r>
              <a:rPr lang="en-US" sz="1300" dirty="0">
                <a:solidFill>
                  <a:srgbClr val="FFFFFF">
                    <a:alpha val="90000"/>
                  </a:srgbClr>
                </a:solidFill>
                <a:latin typeface="Inter" pitchFamily="34" charset="0"/>
                <a:ea typeface="Inter" pitchFamily="34" charset="-122"/>
                <a:cs typeface="Inter" pitchFamily="34" charset="-120"/>
              </a:rPr>
              <a:t>Berkley, MA</a:t>
            </a:r>
            <a:endParaRPr lang="en-US" sz="1300" dirty="0"/>
          </a:p>
        </p:txBody>
      </p:sp>
      <p:sp>
        <p:nvSpPr>
          <p:cNvPr id="18" name="Text 14"/>
          <p:cNvSpPr txBox="1"/>
          <p:nvPr/>
        </p:nvSpPr>
        <p:spPr>
          <a:xfrm>
            <a:off x="9944100" y="6314846"/>
            <a:ext cx="1390802" cy="200254"/>
          </a:xfrm>
          <a:prstGeom prst="rect">
            <a:avLst/>
          </a:prstGeom>
          <a:noFill/>
          <a:ln/>
        </p:spPr>
        <p:txBody>
          <a:bodyPr wrap="square" lIns="0" tIns="0" rIns="0" bIns="0" rtlCol="0" anchor="ctr"/>
          <a:lstStyle/>
          <a:p>
            <a:pPr marL="0" indent="0" algn="r">
              <a:buNone/>
            </a:pPr>
            <a:r>
              <a:rPr lang="en-US" sz="1300" dirty="0">
                <a:solidFill>
                  <a:srgbClr val="FFFFFF">
                    <a:alpha val="60000"/>
                  </a:srgbClr>
                </a:solidFill>
                <a:latin typeface="Inter" pitchFamily="34" charset="0"/>
                <a:ea typeface="Inter" pitchFamily="34" charset="-122"/>
                <a:cs typeface="Inter" pitchFamily="34" charset="-120"/>
              </a:rPr>
              <a:t>Page 18 of 22</a:t>
            </a:r>
            <a:endParaRPr lang="en-US" sz="1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7" name="Text 3"/>
          <p:cNvSpPr txBox="1"/>
          <p:nvPr/>
        </p:nvSpPr>
        <p:spPr>
          <a:xfrm>
            <a:off x="1190549" y="233172"/>
            <a:ext cx="2232965" cy="277063"/>
          </a:xfrm>
          <a:prstGeom prst="rect">
            <a:avLst/>
          </a:prstGeom>
          <a:noFill/>
          <a:ln/>
        </p:spPr>
        <p:txBody>
          <a:bodyPr wrap="square" lIns="0" tIns="0" rIns="0" bIns="0" rtlCol="0" anchor="ctr"/>
          <a:lstStyle/>
          <a:p>
            <a:pPr marL="0" indent="0" algn="l">
              <a:buNone/>
            </a:pPr>
            <a:r>
              <a:rPr lang="en-US" sz="1800" b="1" kern="0" spc="38" dirty="0">
                <a:solidFill>
                  <a:srgbClr val="FFFFFF"/>
                </a:solidFill>
                <a:latin typeface="Inter" pitchFamily="34" charset="0"/>
                <a:ea typeface="Inter" pitchFamily="34" charset="-122"/>
                <a:cs typeface="Inter" pitchFamily="34" charset="-120"/>
              </a:rPr>
              <a:t>Town of Berkley</a:t>
            </a:r>
            <a:endParaRPr lang="en-US" sz="1800" dirty="0"/>
          </a:p>
        </p:txBody>
      </p:sp>
      <p:sp>
        <p:nvSpPr>
          <p:cNvPr id="8" name="Text 4"/>
          <p:cNvSpPr txBox="1"/>
          <p:nvPr/>
        </p:nvSpPr>
        <p:spPr>
          <a:xfrm>
            <a:off x="9763049" y="185623"/>
            <a:ext cx="1859890" cy="191110"/>
          </a:xfrm>
          <a:prstGeom prst="rect">
            <a:avLst/>
          </a:prstGeom>
          <a:noFill/>
          <a:ln/>
        </p:spPr>
        <p:txBody>
          <a:bodyPr wrap="square" lIns="0" tIns="0" rIns="0" bIns="0" rtlCol="0" anchor="ctr"/>
          <a:lstStyle/>
          <a:p>
            <a:pPr marL="0" indent="0" algn="r">
              <a:buNone/>
            </a:pPr>
            <a:r>
              <a:rPr lang="en-US" sz="1200" b="1" dirty="0">
                <a:solidFill>
                  <a:srgbClr val="FFFFFF"/>
                </a:solidFill>
                <a:latin typeface="Inter" pitchFamily="34" charset="0"/>
                <a:ea typeface="Inter" pitchFamily="34" charset="-122"/>
                <a:cs typeface="Inter" pitchFamily="34" charset="-120"/>
              </a:rPr>
              <a:t>Annual Town Meeting</a:t>
            </a:r>
            <a:endParaRPr lang="en-US" sz="1200" dirty="0"/>
          </a:p>
        </p:txBody>
      </p:sp>
      <p:sp>
        <p:nvSpPr>
          <p:cNvPr id="9" name="Text 5"/>
          <p:cNvSpPr txBox="1"/>
          <p:nvPr/>
        </p:nvSpPr>
        <p:spPr>
          <a:xfrm>
            <a:off x="10021824" y="395021"/>
            <a:ext cx="1600200" cy="162763"/>
          </a:xfrm>
          <a:prstGeom prst="rect">
            <a:avLst/>
          </a:prstGeom>
          <a:noFill/>
          <a:ln/>
        </p:spPr>
        <p:txBody>
          <a:bodyPr wrap="square" lIns="0" tIns="0" rIns="0" bIns="0" rtlCol="0" anchor="ctr"/>
          <a:lstStyle/>
          <a:p>
            <a:pPr marL="0" indent="0" algn="r">
              <a:buNone/>
            </a:pPr>
            <a:r>
              <a:rPr lang="en-US" sz="1000" dirty="0">
                <a:solidFill>
                  <a:srgbClr val="FFFFFF">
                    <a:alpha val="90000"/>
                  </a:srgbClr>
                </a:solidFill>
                <a:latin typeface="Inter" pitchFamily="34" charset="0"/>
                <a:ea typeface="Inter" pitchFamily="34" charset="-122"/>
                <a:cs typeface="Inter" pitchFamily="34" charset="-120"/>
              </a:rPr>
              <a:t>June 1, 2026</a:t>
            </a:r>
            <a:endParaRPr lang="en-US" sz="1000" dirty="0"/>
          </a:p>
        </p:txBody>
      </p:sp>
      <p:sp>
        <p:nvSpPr>
          <p:cNvPr id="10" name="Text 6"/>
          <p:cNvSpPr txBox="1"/>
          <p:nvPr/>
        </p:nvSpPr>
        <p:spPr>
          <a:xfrm>
            <a:off x="2852928" y="952805"/>
            <a:ext cx="6486754" cy="247802"/>
          </a:xfrm>
          <a:prstGeom prst="rect">
            <a:avLst/>
          </a:prstGeom>
          <a:noFill/>
          <a:ln/>
        </p:spPr>
        <p:txBody>
          <a:bodyPr wrap="square" lIns="0" tIns="0" rIns="0" bIns="0" rtlCol="0" anchor="ctr"/>
          <a:lstStyle/>
          <a:p>
            <a:pPr marL="0" indent="0" algn="ctr">
              <a:buNone/>
            </a:pPr>
            <a:r>
              <a:rPr lang="en-US" sz="1600" b="1" dirty="0">
                <a:solidFill>
                  <a:srgbClr val="C9A227"/>
                </a:solidFill>
                <a:latin typeface="Inter" pitchFamily="34" charset="0"/>
                <a:ea typeface="Inter" pitchFamily="34" charset="-122"/>
                <a:cs typeface="Inter" pitchFamily="34" charset="-120"/>
              </a:rPr>
              <a:t>ARTICLE 19</a:t>
            </a:r>
            <a:endParaRPr lang="en-US" sz="1600" dirty="0"/>
          </a:p>
        </p:txBody>
      </p:sp>
      <p:sp>
        <p:nvSpPr>
          <p:cNvPr id="11" name="Text 7"/>
          <p:cNvSpPr txBox="1"/>
          <p:nvPr/>
        </p:nvSpPr>
        <p:spPr>
          <a:xfrm>
            <a:off x="2032711" y="1276502"/>
            <a:ext cx="8128102" cy="676656"/>
          </a:xfrm>
          <a:prstGeom prst="rect">
            <a:avLst/>
          </a:prstGeom>
          <a:noFill/>
          <a:ln/>
        </p:spPr>
        <p:txBody>
          <a:bodyPr wrap="square" lIns="0" tIns="0" rIns="0" bIns="0" rtlCol="0" anchor="ctr"/>
          <a:lstStyle/>
          <a:p>
            <a:pPr marL="0" indent="0" algn="ctr">
              <a:buNone/>
            </a:pPr>
            <a:r>
              <a:rPr lang="en-US" sz="4800" b="1" dirty="0">
                <a:solidFill>
                  <a:srgbClr val="FFFFFF"/>
                </a:solidFill>
                <a:latin typeface="Inter" pitchFamily="34" charset="0"/>
                <a:ea typeface="Inter" pitchFamily="34" charset="-122"/>
                <a:cs typeface="Inter" pitchFamily="34" charset="-120"/>
              </a:rPr>
              <a:t>Surplus Property Sale</a:t>
            </a:r>
            <a:endParaRPr lang="en-US" sz="4800" dirty="0"/>
          </a:p>
        </p:txBody>
      </p:sp>
      <p:sp>
        <p:nvSpPr>
          <p:cNvPr id="12" name="Text 8"/>
          <p:cNvSpPr txBox="1"/>
          <p:nvPr/>
        </p:nvSpPr>
        <p:spPr>
          <a:xfrm>
            <a:off x="2510028" y="2061058"/>
            <a:ext cx="7172554" cy="277063"/>
          </a:xfrm>
          <a:prstGeom prst="rect">
            <a:avLst/>
          </a:prstGeom>
          <a:noFill/>
          <a:ln/>
        </p:spPr>
        <p:txBody>
          <a:bodyPr wrap="square" lIns="0" tIns="0" rIns="0" bIns="0" rtlCol="0" anchor="ctr"/>
          <a:lstStyle/>
          <a:p>
            <a:pPr marL="0" indent="0" algn="ctr">
              <a:buNone/>
            </a:pPr>
            <a:r>
              <a:rPr lang="en-US" sz="1800" dirty="0">
                <a:solidFill>
                  <a:srgbClr val="FFFFFF">
                    <a:alpha val="80000"/>
                  </a:srgbClr>
                </a:solidFill>
                <a:latin typeface="Inter" pitchFamily="34" charset="0"/>
                <a:ea typeface="Inter" pitchFamily="34" charset="-122"/>
                <a:cs typeface="Inter" pitchFamily="34" charset="-120"/>
              </a:rPr>
              <a:t>Authorization for Board of Selectmen to evaluate future sale</a:t>
            </a:r>
            <a:endParaRPr lang="en-US" sz="1800" dirty="0"/>
          </a:p>
        </p:txBody>
      </p:sp>
      <p:sp>
        <p:nvSpPr>
          <p:cNvPr id="13" name="Shape 9"/>
          <p:cNvSpPr/>
          <p:nvPr/>
        </p:nvSpPr>
        <p:spPr>
          <a:xfrm>
            <a:off x="1333195" y="2575865"/>
            <a:ext cx="9525305" cy="3228746"/>
          </a:xfrm>
          <a:prstGeom prst="roundRect">
            <a:avLst>
              <a:gd name="adj" fmla="val 2005"/>
            </a:avLst>
          </a:prstGeom>
          <a:solidFill>
            <a:srgbClr val="FFFFFF">
              <a:alpha val="10000"/>
            </a:srgbClr>
          </a:solidFill>
          <a:ln/>
        </p:spPr>
      </p:sp>
      <p:sp>
        <p:nvSpPr>
          <p:cNvPr id="14" name="Shape 10"/>
          <p:cNvSpPr/>
          <p:nvPr/>
        </p:nvSpPr>
        <p:spPr>
          <a:xfrm>
            <a:off x="1333195" y="2575865"/>
            <a:ext cx="38405" cy="3228746"/>
          </a:xfrm>
          <a:prstGeom prst="roundRect">
            <a:avLst>
              <a:gd name="adj" fmla="val 168562"/>
            </a:avLst>
          </a:prstGeom>
          <a:solidFill>
            <a:srgbClr val="C9A227"/>
          </a:solidFill>
          <a:ln w="12700">
            <a:solidFill>
              <a:srgbClr val="C9A227">
                <a:alpha val="0"/>
              </a:srgbClr>
            </a:solidFill>
            <a:prstDash val="solid"/>
          </a:ln>
        </p:spPr>
      </p:sp>
      <p:sp>
        <p:nvSpPr>
          <p:cNvPr id="15" name="Shape 11"/>
          <p:cNvSpPr/>
          <p:nvPr/>
        </p:nvSpPr>
        <p:spPr>
          <a:xfrm>
            <a:off x="1657807" y="2861158"/>
            <a:ext cx="4362602" cy="847649"/>
          </a:xfrm>
          <a:prstGeom prst="roundRect">
            <a:avLst>
              <a:gd name="adj" fmla="val 19393"/>
            </a:avLst>
          </a:prstGeom>
          <a:solidFill>
            <a:srgbClr val="FFFFFF">
              <a:alpha val="5000"/>
            </a:srgbClr>
          </a:solidFill>
          <a:ln w="12700">
            <a:solidFill>
              <a:srgbClr val="FFFFFF">
                <a:alpha val="10000"/>
              </a:srgbClr>
            </a:solidFill>
            <a:prstDash val="solid"/>
          </a:ln>
        </p:spPr>
      </p:sp>
      <p:sp>
        <p:nvSpPr>
          <p:cNvPr id="16" name="Shape 12"/>
          <p:cNvSpPr/>
          <p:nvPr/>
        </p:nvSpPr>
        <p:spPr>
          <a:xfrm>
            <a:off x="1857146" y="3046781"/>
            <a:ext cx="476402" cy="476402"/>
          </a:xfrm>
          <a:prstGeom prst="roundRect">
            <a:avLst>
              <a:gd name="adj" fmla="val 61420"/>
            </a:avLst>
          </a:prstGeom>
          <a:solidFill>
            <a:srgbClr val="C9A227">
              <a:alpha val="20000"/>
            </a:srgbClr>
          </a:solidFill>
          <a:ln w="12700">
            <a:solidFill>
              <a:srgbClr val="FFFFFF">
                <a:alpha val="0"/>
              </a:srgbClr>
            </a:solidFill>
            <a:prstDash val="solid"/>
          </a:ln>
        </p:spPr>
      </p:sp>
      <p:sp>
        <p:nvSpPr>
          <p:cNvPr id="17" name="Text 13"/>
          <p:cNvSpPr txBox="1"/>
          <p:nvPr/>
        </p:nvSpPr>
        <p:spPr>
          <a:xfrm>
            <a:off x="2476195" y="3013862"/>
            <a:ext cx="3343961" cy="324612"/>
          </a:xfrm>
          <a:prstGeom prst="rect">
            <a:avLst/>
          </a:prstGeom>
          <a:noFill/>
          <a:ln/>
        </p:spPr>
        <p:txBody>
          <a:bodyPr wrap="square" lIns="0" tIns="0" rIns="0" bIns="0" rtlCol="0" anchor="ctr"/>
          <a:lstStyle/>
          <a:p>
            <a:pPr marL="0" indent="0" algn="l">
              <a:buNone/>
            </a:pPr>
            <a:r>
              <a:rPr lang="en-US" sz="2100" b="1" dirty="0">
                <a:solidFill>
                  <a:srgbClr val="FFFFFF"/>
                </a:solidFill>
                <a:latin typeface="Inter" pitchFamily="34" charset="0"/>
                <a:ea typeface="Inter" pitchFamily="34" charset="-122"/>
                <a:cs typeface="Inter" pitchFamily="34" charset="-120"/>
              </a:rPr>
              <a:t>34 Green Street</a:t>
            </a:r>
            <a:endParaRPr lang="en-US" sz="2100" dirty="0"/>
          </a:p>
        </p:txBody>
      </p:sp>
      <p:sp>
        <p:nvSpPr>
          <p:cNvPr id="18" name="Text 14"/>
          <p:cNvSpPr txBox="1"/>
          <p:nvPr/>
        </p:nvSpPr>
        <p:spPr>
          <a:xfrm>
            <a:off x="2476195" y="3356762"/>
            <a:ext cx="3343961" cy="200254"/>
          </a:xfrm>
          <a:prstGeom prst="rect">
            <a:avLst/>
          </a:prstGeom>
          <a:noFill/>
          <a:ln/>
        </p:spPr>
        <p:txBody>
          <a:bodyPr wrap="square" lIns="0" tIns="0" rIns="0" bIns="0" rtlCol="0" anchor="ctr"/>
          <a:lstStyle/>
          <a:p>
            <a:pPr marL="0" indent="0" algn="l">
              <a:buNone/>
            </a:pPr>
            <a:r>
              <a:rPr lang="en-US" sz="1300" dirty="0">
                <a:solidFill>
                  <a:srgbClr val="FFFFFF">
                    <a:alpha val="70000"/>
                  </a:srgbClr>
                </a:solidFill>
                <a:latin typeface="Inter" pitchFamily="34" charset="0"/>
                <a:ea typeface="Inter" pitchFamily="34" charset="-122"/>
                <a:cs typeface="Inter" pitchFamily="34" charset="-120"/>
              </a:rPr>
              <a:t>Map 12, Lot 63 - Former ACO site</a:t>
            </a:r>
            <a:endParaRPr lang="en-US" sz="1300" dirty="0"/>
          </a:p>
        </p:txBody>
      </p:sp>
      <p:sp>
        <p:nvSpPr>
          <p:cNvPr id="19" name="Shape 15"/>
          <p:cNvSpPr/>
          <p:nvPr/>
        </p:nvSpPr>
        <p:spPr>
          <a:xfrm>
            <a:off x="6210605" y="2861158"/>
            <a:ext cx="4362602" cy="847649"/>
          </a:xfrm>
          <a:prstGeom prst="roundRect">
            <a:avLst>
              <a:gd name="adj" fmla="val 19393"/>
            </a:avLst>
          </a:prstGeom>
          <a:solidFill>
            <a:srgbClr val="FFFFFF">
              <a:alpha val="5000"/>
            </a:srgbClr>
          </a:solidFill>
          <a:ln w="12700">
            <a:solidFill>
              <a:srgbClr val="FFFFFF">
                <a:alpha val="10000"/>
              </a:srgbClr>
            </a:solidFill>
            <a:prstDash val="solid"/>
          </a:ln>
        </p:spPr>
      </p:sp>
      <p:sp>
        <p:nvSpPr>
          <p:cNvPr id="20" name="Shape 16"/>
          <p:cNvSpPr/>
          <p:nvPr/>
        </p:nvSpPr>
        <p:spPr>
          <a:xfrm>
            <a:off x="6409944" y="3046781"/>
            <a:ext cx="476402" cy="476402"/>
          </a:xfrm>
          <a:prstGeom prst="roundRect">
            <a:avLst>
              <a:gd name="adj" fmla="val 61420"/>
            </a:avLst>
          </a:prstGeom>
          <a:solidFill>
            <a:srgbClr val="C9A227">
              <a:alpha val="20000"/>
            </a:srgbClr>
          </a:solidFill>
          <a:ln w="12700">
            <a:solidFill>
              <a:srgbClr val="FFFFFF">
                <a:alpha val="0"/>
              </a:srgbClr>
            </a:solidFill>
            <a:prstDash val="solid"/>
          </a:ln>
        </p:spPr>
      </p:sp>
      <p:sp>
        <p:nvSpPr>
          <p:cNvPr id="21" name="Text 17"/>
          <p:cNvSpPr txBox="1"/>
          <p:nvPr/>
        </p:nvSpPr>
        <p:spPr>
          <a:xfrm>
            <a:off x="7029907" y="3013862"/>
            <a:ext cx="3343961" cy="324612"/>
          </a:xfrm>
          <a:prstGeom prst="rect">
            <a:avLst/>
          </a:prstGeom>
          <a:noFill/>
          <a:ln/>
        </p:spPr>
        <p:txBody>
          <a:bodyPr wrap="square" lIns="0" tIns="0" rIns="0" bIns="0" rtlCol="0" anchor="ctr"/>
          <a:lstStyle/>
          <a:p>
            <a:pPr marL="0" indent="0" algn="l">
              <a:buNone/>
            </a:pPr>
            <a:r>
              <a:rPr lang="en-US" sz="2100" b="1" dirty="0">
                <a:solidFill>
                  <a:srgbClr val="FFFFFF"/>
                </a:solidFill>
                <a:latin typeface="Inter" pitchFamily="34" charset="0"/>
                <a:ea typeface="Inter" pitchFamily="34" charset="-122"/>
                <a:cs typeface="Inter" pitchFamily="34" charset="-120"/>
              </a:rPr>
              <a:t>44RR Green Street</a:t>
            </a:r>
            <a:endParaRPr lang="en-US" sz="2100" dirty="0"/>
          </a:p>
        </p:txBody>
      </p:sp>
      <p:sp>
        <p:nvSpPr>
          <p:cNvPr id="22" name="Text 18"/>
          <p:cNvSpPr txBox="1"/>
          <p:nvPr/>
        </p:nvSpPr>
        <p:spPr>
          <a:xfrm>
            <a:off x="7029907" y="3356762"/>
            <a:ext cx="3343961" cy="200254"/>
          </a:xfrm>
          <a:prstGeom prst="rect">
            <a:avLst/>
          </a:prstGeom>
          <a:noFill/>
          <a:ln/>
        </p:spPr>
        <p:txBody>
          <a:bodyPr wrap="square" lIns="0" tIns="0" rIns="0" bIns="0" rtlCol="0" anchor="ctr"/>
          <a:lstStyle/>
          <a:p>
            <a:pPr marL="0" indent="0" algn="l">
              <a:buNone/>
            </a:pPr>
            <a:r>
              <a:rPr lang="en-US" sz="1300" dirty="0">
                <a:solidFill>
                  <a:srgbClr val="FFFFFF">
                    <a:alpha val="70000"/>
                  </a:srgbClr>
                </a:solidFill>
                <a:latin typeface="Inter" pitchFamily="34" charset="0"/>
                <a:ea typeface="Inter" pitchFamily="34" charset="-122"/>
                <a:cs typeface="Inter" pitchFamily="34" charset="-120"/>
              </a:rPr>
              <a:t>Map 12, Lot 62 - 1996 tax taking</a:t>
            </a:r>
            <a:endParaRPr lang="en-US" sz="1300" dirty="0"/>
          </a:p>
        </p:txBody>
      </p:sp>
      <p:pic>
        <p:nvPicPr>
          <p:cNvPr id="23" name="Image 2" descr="gen-dedup-f729e73cfa7a5e6f0c30e26a1942e65f.png"/>
          <p:cNvPicPr>
            <a:picLocks noChangeAspect="1"/>
          </p:cNvPicPr>
          <p:nvPr/>
        </p:nvPicPr>
        <p:blipFill>
          <a:blip r:embed="rId5"/>
          <a:srcRect l="-8" r="-8"/>
          <a:stretch/>
        </p:blipFill>
        <p:spPr>
          <a:xfrm>
            <a:off x="1657807" y="3899916"/>
            <a:ext cx="8915400" cy="504749"/>
          </a:xfrm>
          <a:prstGeom prst="rect">
            <a:avLst/>
          </a:prstGeom>
        </p:spPr>
      </p:pic>
      <p:sp>
        <p:nvSpPr>
          <p:cNvPr id="24" name="Text 19"/>
          <p:cNvSpPr txBox="1"/>
          <p:nvPr/>
        </p:nvSpPr>
        <p:spPr>
          <a:xfrm>
            <a:off x="3779215" y="3899916"/>
            <a:ext cx="6793992" cy="505663"/>
          </a:xfrm>
          <a:prstGeom prst="rect">
            <a:avLst/>
          </a:prstGeom>
          <a:noFill/>
          <a:ln/>
        </p:spPr>
        <p:txBody>
          <a:bodyPr wrap="square" lIns="0" tIns="0" rIns="0" bIns="0" rtlCol="0" anchor="ctr"/>
          <a:lstStyle/>
          <a:p>
            <a:pPr marL="0" indent="0" algn="l">
              <a:buNone/>
            </a:pPr>
            <a:r>
              <a:rPr lang="en-US" sz="1800" dirty="0">
                <a:solidFill>
                  <a:srgbClr val="FFFFFF">
                    <a:alpha val="90000"/>
                  </a:srgbClr>
                </a:solidFill>
                <a:latin typeface="Inter" pitchFamily="34" charset="0"/>
                <a:ea typeface="Inter" pitchFamily="34" charset="-122"/>
                <a:cs typeface="Inter" pitchFamily="34" charset="-120"/>
              </a:rPr>
              <a:t> Authorizes future sale - no immediate action </a:t>
            </a:r>
            <a:endParaRPr lang="en-US" sz="1800" dirty="0"/>
          </a:p>
        </p:txBody>
      </p:sp>
      <p:sp>
        <p:nvSpPr>
          <p:cNvPr id="25" name="Shape 20"/>
          <p:cNvSpPr/>
          <p:nvPr/>
        </p:nvSpPr>
        <p:spPr>
          <a:xfrm>
            <a:off x="1657807" y="4594860"/>
            <a:ext cx="2667305" cy="923544"/>
          </a:xfrm>
          <a:prstGeom prst="roundRect">
            <a:avLst>
              <a:gd name="adj" fmla="val 20414"/>
            </a:avLst>
          </a:prstGeom>
          <a:solidFill>
            <a:srgbClr val="FFFFFF">
              <a:alpha val="8000"/>
            </a:srgbClr>
          </a:solidFill>
          <a:ln w="12700">
            <a:solidFill>
              <a:srgbClr val="FFFFFF">
                <a:alpha val="10000"/>
              </a:srgbClr>
            </a:solidFill>
            <a:prstDash val="solid"/>
          </a:ln>
        </p:spPr>
      </p:sp>
      <p:sp>
        <p:nvSpPr>
          <p:cNvPr id="26" name="Text 21"/>
          <p:cNvSpPr txBox="1"/>
          <p:nvPr/>
        </p:nvSpPr>
        <p:spPr>
          <a:xfrm>
            <a:off x="2313432" y="4747565"/>
            <a:ext cx="1362456" cy="191110"/>
          </a:xfrm>
          <a:prstGeom prst="rect">
            <a:avLst/>
          </a:prstGeom>
          <a:noFill/>
          <a:ln/>
        </p:spPr>
        <p:txBody>
          <a:bodyPr wrap="square" lIns="0" tIns="0" rIns="0" bIns="0" rtlCol="0" anchor="ctr"/>
          <a:lstStyle/>
          <a:p>
            <a:pPr marL="0" indent="0" algn="ctr">
              <a:buNone/>
            </a:pPr>
            <a:r>
              <a:rPr lang="en-US" sz="1200" kern="0" spc="75" dirty="0">
                <a:solidFill>
                  <a:srgbClr val="FFFFFF">
                    <a:alpha val="60000"/>
                  </a:srgbClr>
                </a:solidFill>
                <a:latin typeface="Inter" pitchFamily="34" charset="0"/>
                <a:ea typeface="Inter" pitchFamily="34" charset="-122"/>
                <a:cs typeface="Inter" pitchFamily="34" charset="-120"/>
              </a:rPr>
              <a:t>Total Acreage</a:t>
            </a:r>
            <a:endParaRPr lang="en-US" sz="1200" dirty="0"/>
          </a:p>
        </p:txBody>
      </p:sp>
      <p:sp>
        <p:nvSpPr>
          <p:cNvPr id="27" name="Text 22"/>
          <p:cNvSpPr txBox="1"/>
          <p:nvPr/>
        </p:nvSpPr>
        <p:spPr>
          <a:xfrm>
            <a:off x="2149754" y="4995367"/>
            <a:ext cx="1688897" cy="372161"/>
          </a:xfrm>
          <a:prstGeom prst="rect">
            <a:avLst/>
          </a:prstGeom>
          <a:noFill/>
          <a:ln/>
        </p:spPr>
        <p:txBody>
          <a:bodyPr wrap="square" lIns="0" tIns="0" rIns="0" bIns="0" rtlCol="0" anchor="ctr"/>
          <a:lstStyle/>
          <a:p>
            <a:pPr marL="0" indent="0" algn="ctr">
              <a:buNone/>
            </a:pPr>
            <a:r>
              <a:rPr lang="en-US" sz="2400" b="1" dirty="0">
                <a:solidFill>
                  <a:srgbClr val="C9A227"/>
                </a:solidFill>
                <a:latin typeface="Inter" pitchFamily="34" charset="0"/>
                <a:ea typeface="Inter" pitchFamily="34" charset="-122"/>
                <a:cs typeface="Inter" pitchFamily="34" charset="-120"/>
              </a:rPr>
              <a:t>~17 acres</a:t>
            </a:r>
            <a:endParaRPr lang="en-US" sz="2400" dirty="0"/>
          </a:p>
        </p:txBody>
      </p:sp>
      <p:sp>
        <p:nvSpPr>
          <p:cNvPr id="28" name="Shape 23"/>
          <p:cNvSpPr/>
          <p:nvPr/>
        </p:nvSpPr>
        <p:spPr>
          <a:xfrm>
            <a:off x="4515307" y="4594860"/>
            <a:ext cx="2667305" cy="923544"/>
          </a:xfrm>
          <a:prstGeom prst="roundRect">
            <a:avLst>
              <a:gd name="adj" fmla="val 20414"/>
            </a:avLst>
          </a:prstGeom>
          <a:solidFill>
            <a:srgbClr val="FFFFFF">
              <a:alpha val="8000"/>
            </a:srgbClr>
          </a:solidFill>
          <a:ln w="12700">
            <a:solidFill>
              <a:srgbClr val="FFFFFF">
                <a:alpha val="10000"/>
              </a:srgbClr>
            </a:solidFill>
            <a:prstDash val="solid"/>
          </a:ln>
        </p:spPr>
      </p:sp>
      <p:sp>
        <p:nvSpPr>
          <p:cNvPr id="29" name="Text 24"/>
          <p:cNvSpPr txBox="1"/>
          <p:nvPr/>
        </p:nvSpPr>
        <p:spPr>
          <a:xfrm>
            <a:off x="5183734" y="4747565"/>
            <a:ext cx="1334110" cy="191110"/>
          </a:xfrm>
          <a:prstGeom prst="rect">
            <a:avLst/>
          </a:prstGeom>
          <a:noFill/>
          <a:ln/>
        </p:spPr>
        <p:txBody>
          <a:bodyPr wrap="square" lIns="0" tIns="0" rIns="0" bIns="0" rtlCol="0" anchor="ctr"/>
          <a:lstStyle/>
          <a:p>
            <a:pPr marL="0" indent="0" algn="ctr">
              <a:buNone/>
            </a:pPr>
            <a:r>
              <a:rPr lang="en-US" sz="1200" kern="0" spc="75" dirty="0">
                <a:solidFill>
                  <a:srgbClr val="FFFFFF">
                    <a:alpha val="60000"/>
                  </a:srgbClr>
                </a:solidFill>
                <a:latin typeface="Inter" pitchFamily="34" charset="0"/>
                <a:ea typeface="Inter" pitchFamily="34" charset="-122"/>
                <a:cs typeface="Inter" pitchFamily="34" charset="-120"/>
              </a:rPr>
              <a:t>Vote Required</a:t>
            </a:r>
            <a:endParaRPr lang="en-US" sz="1200" dirty="0"/>
          </a:p>
        </p:txBody>
      </p:sp>
      <p:sp>
        <p:nvSpPr>
          <p:cNvPr id="30" name="Text 25"/>
          <p:cNvSpPr txBox="1"/>
          <p:nvPr/>
        </p:nvSpPr>
        <p:spPr>
          <a:xfrm>
            <a:off x="4462272" y="4995367"/>
            <a:ext cx="2777033" cy="372161"/>
          </a:xfrm>
          <a:prstGeom prst="rect">
            <a:avLst/>
          </a:prstGeom>
          <a:noFill/>
          <a:ln/>
        </p:spPr>
        <p:txBody>
          <a:bodyPr wrap="square" lIns="0" tIns="0" rIns="0" bIns="0" rtlCol="0" anchor="ctr"/>
          <a:lstStyle/>
          <a:p>
            <a:pPr marL="0" indent="0" algn="ctr">
              <a:buNone/>
            </a:pPr>
            <a:r>
              <a:rPr lang="en-US" sz="2400" b="1" dirty="0">
                <a:solidFill>
                  <a:srgbClr val="C9A227"/>
                </a:solidFill>
                <a:latin typeface="Inter" pitchFamily="34" charset="0"/>
                <a:ea typeface="Inter" pitchFamily="34" charset="-122"/>
                <a:cs typeface="Inter" pitchFamily="34" charset="-120"/>
              </a:rPr>
              <a:t>Simple Majority</a:t>
            </a:r>
            <a:endParaRPr lang="en-US" sz="2400" dirty="0"/>
          </a:p>
        </p:txBody>
      </p:sp>
      <p:sp>
        <p:nvSpPr>
          <p:cNvPr id="31" name="Shape 26"/>
          <p:cNvSpPr/>
          <p:nvPr/>
        </p:nvSpPr>
        <p:spPr>
          <a:xfrm>
            <a:off x="7372807" y="4594860"/>
            <a:ext cx="3200400" cy="923544"/>
          </a:xfrm>
          <a:prstGeom prst="roundRect">
            <a:avLst>
              <a:gd name="adj" fmla="val 20414"/>
            </a:avLst>
          </a:prstGeom>
          <a:solidFill>
            <a:srgbClr val="FFFFFF">
              <a:alpha val="8000"/>
            </a:srgbClr>
          </a:solidFill>
          <a:ln w="12700">
            <a:solidFill>
              <a:srgbClr val="FFFFFF">
                <a:alpha val="10000"/>
              </a:srgbClr>
            </a:solidFill>
            <a:prstDash val="solid"/>
          </a:ln>
        </p:spPr>
      </p:sp>
      <p:sp>
        <p:nvSpPr>
          <p:cNvPr id="32" name="Text 27"/>
          <p:cNvSpPr txBox="1"/>
          <p:nvPr/>
        </p:nvSpPr>
        <p:spPr>
          <a:xfrm>
            <a:off x="8652053" y="4747565"/>
            <a:ext cx="648310" cy="191110"/>
          </a:xfrm>
          <a:prstGeom prst="rect">
            <a:avLst/>
          </a:prstGeom>
          <a:noFill/>
          <a:ln/>
        </p:spPr>
        <p:txBody>
          <a:bodyPr wrap="square" lIns="0" tIns="0" rIns="0" bIns="0" rtlCol="0" anchor="ctr"/>
          <a:lstStyle/>
          <a:p>
            <a:pPr marL="0" indent="0" algn="ctr">
              <a:buNone/>
            </a:pPr>
            <a:r>
              <a:rPr lang="en-US" sz="1200" kern="0" spc="75" dirty="0">
                <a:solidFill>
                  <a:srgbClr val="FFFFFF">
                    <a:alpha val="60000"/>
                  </a:srgbClr>
                </a:solidFill>
                <a:latin typeface="Inter" pitchFamily="34" charset="0"/>
                <a:ea typeface="Inter" pitchFamily="34" charset="-122"/>
                <a:cs typeface="Inter" pitchFamily="34" charset="-120"/>
              </a:rPr>
              <a:t>Status</a:t>
            </a:r>
            <a:endParaRPr lang="en-US" sz="1200" dirty="0"/>
          </a:p>
        </p:txBody>
      </p:sp>
      <p:sp>
        <p:nvSpPr>
          <p:cNvPr id="33" name="Shape 28"/>
          <p:cNvSpPr/>
          <p:nvPr/>
        </p:nvSpPr>
        <p:spPr>
          <a:xfrm>
            <a:off x="7949794" y="4995367"/>
            <a:ext cx="2048256" cy="371246"/>
          </a:xfrm>
          <a:prstGeom prst="roundRect">
            <a:avLst>
              <a:gd name="adj" fmla="val 246306"/>
            </a:avLst>
          </a:prstGeom>
          <a:solidFill>
            <a:srgbClr val="27AE60">
              <a:alpha val="15000"/>
            </a:srgbClr>
          </a:solidFill>
          <a:ln w="12700">
            <a:solidFill>
              <a:srgbClr val="27AE60">
                <a:alpha val="30000"/>
              </a:srgbClr>
            </a:solidFill>
            <a:prstDash val="solid"/>
          </a:ln>
        </p:spPr>
      </p:sp>
      <p:sp>
        <p:nvSpPr>
          <p:cNvPr id="34" name="Text 29"/>
          <p:cNvSpPr txBox="1"/>
          <p:nvPr/>
        </p:nvSpPr>
        <p:spPr>
          <a:xfrm>
            <a:off x="8187538" y="4995367"/>
            <a:ext cx="1648663" cy="372161"/>
          </a:xfrm>
          <a:prstGeom prst="rect">
            <a:avLst/>
          </a:prstGeom>
          <a:noFill/>
          <a:ln/>
        </p:spPr>
        <p:txBody>
          <a:bodyPr wrap="square" lIns="0" tIns="0" rIns="0" bIns="0" rtlCol="0" anchor="ctr"/>
          <a:lstStyle/>
          <a:p>
            <a:pPr marL="0" indent="0" algn="ctr">
              <a:buNone/>
            </a:pPr>
            <a:r>
              <a:rPr lang="en-US" sz="1300" b="1" dirty="0">
                <a:solidFill>
                  <a:srgbClr val="2ECC71"/>
                </a:solidFill>
                <a:latin typeface="Inter" pitchFamily="34" charset="0"/>
                <a:ea typeface="Inter" pitchFamily="34" charset="-122"/>
                <a:cs typeface="Inter" pitchFamily="34" charset="-120"/>
              </a:rPr>
              <a:t>BOS Recommended</a:t>
            </a:r>
            <a:endParaRPr lang="en-US" sz="1300" dirty="0"/>
          </a:p>
        </p:txBody>
      </p:sp>
      <p:sp>
        <p:nvSpPr>
          <p:cNvPr id="35" name="Shape 30"/>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36" name="Text 31"/>
          <p:cNvSpPr txBox="1"/>
          <p:nvPr/>
        </p:nvSpPr>
        <p:spPr>
          <a:xfrm>
            <a:off x="952805" y="6334049"/>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37" name="Text 32"/>
          <p:cNvSpPr txBox="1"/>
          <p:nvPr/>
        </p:nvSpPr>
        <p:spPr>
          <a:xfrm>
            <a:off x="2912364" y="6334049"/>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38" name="Text 33"/>
          <p:cNvSpPr txBox="1"/>
          <p:nvPr/>
        </p:nvSpPr>
        <p:spPr>
          <a:xfrm>
            <a:off x="10349179" y="6334049"/>
            <a:ext cx="1179576" cy="191110"/>
          </a:xfrm>
          <a:prstGeom prst="rect">
            <a:avLst/>
          </a:prstGeom>
          <a:noFill/>
          <a:ln/>
        </p:spPr>
        <p:txBody>
          <a:bodyPr wrap="square" lIns="0" tIns="0" rIns="0" bIns="0" rtlCol="0" anchor="ctr"/>
          <a:lstStyle/>
          <a:p>
            <a:pPr marL="0" indent="0" algn="l">
              <a:buNone/>
            </a:pPr>
            <a:r>
              <a:rPr lang="en-US" sz="1200" dirty="0">
                <a:solidFill>
                  <a:srgbClr val="FFFFFF">
                    <a:alpha val="60000"/>
                  </a:srgbClr>
                </a:solidFill>
                <a:latin typeface="Inter" pitchFamily="34" charset="0"/>
                <a:ea typeface="Inter" pitchFamily="34" charset="-122"/>
                <a:cs typeface="Inter" pitchFamily="34" charset="-120"/>
              </a:rPr>
              <a:t>Page 21 of 24</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3A5F"/>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875995"/>
          </a:xfrm>
          <a:prstGeom prst="rect">
            <a:avLst/>
          </a:prstGeom>
          <a:solidFill>
            <a:srgbClr val="FFFFFF">
              <a:alpha val="10000"/>
            </a:srgbClr>
          </a:solidFill>
          <a:ln/>
        </p:spPr>
      </p:sp>
      <p:sp>
        <p:nvSpPr>
          <p:cNvPr id="5" name="Shape 2"/>
          <p:cNvSpPr/>
          <p:nvPr/>
        </p:nvSpPr>
        <p:spPr>
          <a:xfrm>
            <a:off x="0" y="856793"/>
            <a:ext cx="12191695" cy="19202"/>
          </a:xfrm>
          <a:prstGeom prst="rect">
            <a:avLst/>
          </a:prstGeom>
          <a:solidFill>
            <a:srgbClr val="FFFFFF">
              <a:alpha val="20000"/>
            </a:srgbClr>
          </a:solidFill>
          <a:ln w="12700">
            <a:solidFill>
              <a:srgbClr val="FFFFFF">
                <a:alpha val="0"/>
              </a:srgbClr>
            </a:solidFill>
            <a:prstDash val="solid"/>
          </a:ln>
        </p:spPr>
      </p:sp>
      <p:sp>
        <p:nvSpPr>
          <p:cNvPr id="6" name="Shape 3"/>
          <p:cNvSpPr/>
          <p:nvPr/>
        </p:nvSpPr>
        <p:spPr>
          <a:xfrm>
            <a:off x="571500" y="142646"/>
            <a:ext cx="629107" cy="629107"/>
          </a:xfrm>
          <a:prstGeom prst="ellipse">
            <a:avLst/>
          </a:prstGeom>
          <a:solidFill>
            <a:srgbClr val="FFFFFF"/>
          </a:solidFill>
          <a:ln w="38100">
            <a:solidFill>
              <a:srgbClr val="C9A227"/>
            </a:solidFill>
            <a:prstDash val="solid"/>
          </a:ln>
        </p:spPr>
      </p:sp>
      <p:sp>
        <p:nvSpPr>
          <p:cNvPr id="7" name="Shape 4"/>
          <p:cNvSpPr/>
          <p:nvPr/>
        </p:nvSpPr>
        <p:spPr>
          <a:xfrm>
            <a:off x="1904695" y="3238805"/>
            <a:ext cx="8438998" cy="2000707"/>
          </a:xfrm>
          <a:prstGeom prst="roundRect">
            <a:avLst>
              <a:gd name="adj" fmla="val 5223"/>
            </a:avLst>
          </a:prstGeom>
          <a:solidFill>
            <a:srgbClr val="FFFFFF">
              <a:alpha val="10000"/>
            </a:srgbClr>
          </a:solidFill>
          <a:ln/>
        </p:spPr>
      </p:sp>
      <p:sp>
        <p:nvSpPr>
          <p:cNvPr id="8" name="Shape 5"/>
          <p:cNvSpPr/>
          <p:nvPr/>
        </p:nvSpPr>
        <p:spPr>
          <a:xfrm>
            <a:off x="1904695" y="3238805"/>
            <a:ext cx="57607" cy="2000707"/>
          </a:xfrm>
          <a:prstGeom prst="roundRect">
            <a:avLst>
              <a:gd name="adj" fmla="val 181407"/>
            </a:avLst>
          </a:prstGeom>
          <a:solidFill>
            <a:srgbClr val="C9A227"/>
          </a:solidFill>
          <a:ln w="12700">
            <a:solidFill>
              <a:srgbClr val="C9A227">
                <a:alpha val="0"/>
              </a:srgbClr>
            </a:solidFill>
            <a:prstDash val="solid"/>
          </a:ln>
        </p:spPr>
      </p:sp>
      <p:sp>
        <p:nvSpPr>
          <p:cNvPr id="9" name="Shape 6"/>
          <p:cNvSpPr/>
          <p:nvPr/>
        </p:nvSpPr>
        <p:spPr>
          <a:xfrm>
            <a:off x="3238805" y="5429707"/>
            <a:ext cx="5753405" cy="752551"/>
          </a:xfrm>
          <a:prstGeom prst="roundRect">
            <a:avLst>
              <a:gd name="adj" fmla="val 121507"/>
            </a:avLst>
          </a:prstGeom>
          <a:solidFill>
            <a:srgbClr val="2ECC71">
              <a:alpha val="15000"/>
            </a:srgbClr>
          </a:solidFill>
          <a:ln w="25400">
            <a:solidFill>
              <a:srgbClr val="2ECC71">
                <a:alpha val="40000"/>
              </a:srgbClr>
            </a:solidFill>
            <a:prstDash val="solid"/>
          </a:ln>
        </p:spPr>
      </p:sp>
      <p:sp>
        <p:nvSpPr>
          <p:cNvPr id="10" name="Shape 7"/>
          <p:cNvSpPr/>
          <p:nvPr/>
        </p:nvSpPr>
        <p:spPr>
          <a:xfrm>
            <a:off x="571500" y="6286500"/>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11" name="Text 8"/>
          <p:cNvSpPr txBox="1"/>
          <p:nvPr/>
        </p:nvSpPr>
        <p:spPr>
          <a:xfrm>
            <a:off x="1333195" y="237744"/>
            <a:ext cx="3810305" cy="372161"/>
          </a:xfrm>
          <a:prstGeom prst="rect">
            <a:avLst/>
          </a:prstGeom>
          <a:noFill/>
          <a:ln/>
        </p:spPr>
        <p:txBody>
          <a:bodyPr wrap="square" lIns="0" tIns="0" rIns="0" bIns="0" rtlCol="0" anchor="ctr"/>
          <a:lstStyle/>
          <a:p>
            <a:pPr marL="0" indent="0" algn="l">
              <a:buNone/>
            </a:pPr>
            <a:r>
              <a:rPr lang="en-US" sz="2400" b="1" dirty="0">
                <a:solidFill>
                  <a:srgbClr val="FFFFFF"/>
                </a:solidFill>
                <a:latin typeface="Inter" pitchFamily="34" charset="0"/>
                <a:ea typeface="Inter" pitchFamily="34" charset="-122"/>
                <a:cs typeface="Inter" pitchFamily="34" charset="-120"/>
              </a:rPr>
              <a:t>Town of Berkley</a:t>
            </a:r>
            <a:endParaRPr lang="en-US" sz="2400" dirty="0"/>
          </a:p>
        </p:txBody>
      </p:sp>
      <p:sp>
        <p:nvSpPr>
          <p:cNvPr id="12" name="Text 9"/>
          <p:cNvSpPr txBox="1"/>
          <p:nvPr/>
        </p:nvSpPr>
        <p:spPr>
          <a:xfrm>
            <a:off x="8191195" y="190195"/>
            <a:ext cx="3429000" cy="277063"/>
          </a:xfrm>
          <a:prstGeom prst="rect">
            <a:avLst/>
          </a:prstGeom>
          <a:noFill/>
          <a:ln/>
        </p:spPr>
        <p:txBody>
          <a:bodyPr wrap="square" lIns="0" tIns="0" rIns="0" bIns="0" rtlCol="0" anchor="ctr"/>
          <a:lstStyle/>
          <a:p>
            <a:pPr marL="0" indent="0" algn="r">
              <a:buNone/>
            </a:pPr>
            <a:r>
              <a:rPr lang="en-US" sz="1800" b="1" dirty="0">
                <a:solidFill>
                  <a:srgbClr val="FFFFFF"/>
                </a:solidFill>
                <a:latin typeface="Inter" pitchFamily="34" charset="0"/>
                <a:ea typeface="Inter" pitchFamily="34" charset="-122"/>
                <a:cs typeface="Inter" pitchFamily="34" charset="-120"/>
              </a:rPr>
              <a:t>Annual Town Meeting</a:t>
            </a:r>
            <a:endParaRPr lang="en-US" sz="1800" dirty="0"/>
          </a:p>
        </p:txBody>
      </p:sp>
      <p:sp>
        <p:nvSpPr>
          <p:cNvPr id="13" name="Text 10"/>
          <p:cNvSpPr txBox="1"/>
          <p:nvPr/>
        </p:nvSpPr>
        <p:spPr>
          <a:xfrm>
            <a:off x="8191195" y="504749"/>
            <a:ext cx="3429000" cy="200254"/>
          </a:xfrm>
          <a:prstGeom prst="rect">
            <a:avLst/>
          </a:prstGeom>
          <a:noFill/>
          <a:ln/>
        </p:spPr>
        <p:txBody>
          <a:bodyPr wrap="square" lIns="0" tIns="0" rIns="0" bIns="0" rtlCol="0" anchor="ctr"/>
          <a:lstStyle/>
          <a:p>
            <a:pPr marL="0" indent="0" algn="r">
              <a:buNone/>
            </a:pPr>
            <a:r>
              <a:rPr lang="en-US" sz="1300" dirty="0">
                <a:solidFill>
                  <a:srgbClr val="FFFFFF">
                    <a:alpha val="90000"/>
                  </a:srgbClr>
                </a:solidFill>
                <a:latin typeface="Inter" pitchFamily="34" charset="0"/>
                <a:ea typeface="Inter" pitchFamily="34" charset="-122"/>
                <a:cs typeface="Inter" pitchFamily="34" charset="-120"/>
              </a:rPr>
              <a:t>June 1, 2026</a:t>
            </a:r>
            <a:endParaRPr lang="en-US" sz="1300" dirty="0"/>
          </a:p>
        </p:txBody>
      </p:sp>
      <p:sp>
        <p:nvSpPr>
          <p:cNvPr id="14" name="Text 11"/>
          <p:cNvSpPr txBox="1"/>
          <p:nvPr/>
        </p:nvSpPr>
        <p:spPr>
          <a:xfrm>
            <a:off x="1333195" y="1190549"/>
            <a:ext cx="9525305" cy="419710"/>
          </a:xfrm>
          <a:prstGeom prst="rect">
            <a:avLst/>
          </a:prstGeom>
          <a:noFill/>
          <a:ln/>
        </p:spPr>
        <p:txBody>
          <a:bodyPr wrap="square" lIns="0" tIns="0" rIns="0" bIns="0" rtlCol="0" anchor="ctr"/>
          <a:lstStyle/>
          <a:p>
            <a:pPr marL="0" indent="0" algn="ctr">
              <a:buNone/>
            </a:pPr>
            <a:r>
              <a:rPr lang="en-US" sz="2700" b="1" kern="0" spc="150" dirty="0">
                <a:solidFill>
                  <a:srgbClr val="C9A227"/>
                </a:solidFill>
                <a:latin typeface="Inter" pitchFamily="34" charset="0"/>
                <a:ea typeface="Inter" pitchFamily="34" charset="-122"/>
                <a:cs typeface="Inter" pitchFamily="34" charset="-120"/>
              </a:rPr>
              <a:t>ARTICLE 20</a:t>
            </a:r>
            <a:endParaRPr lang="en-US" sz="2700" dirty="0"/>
          </a:p>
        </p:txBody>
      </p:sp>
      <p:sp>
        <p:nvSpPr>
          <p:cNvPr id="15" name="Text 12"/>
          <p:cNvSpPr txBox="1"/>
          <p:nvPr/>
        </p:nvSpPr>
        <p:spPr>
          <a:xfrm>
            <a:off x="190195" y="1666951"/>
            <a:ext cx="11811305" cy="715061"/>
          </a:xfrm>
          <a:prstGeom prst="rect">
            <a:avLst/>
          </a:prstGeom>
          <a:noFill/>
          <a:ln/>
        </p:spPr>
        <p:txBody>
          <a:bodyPr wrap="square" lIns="0" tIns="0" rIns="0" bIns="0" rtlCol="0" anchor="ctr"/>
          <a:lstStyle/>
          <a:p>
            <a:pPr marL="0" indent="0" algn="ctr">
              <a:buNone/>
            </a:pPr>
            <a:r>
              <a:rPr lang="en-US" sz="5100" b="1" dirty="0">
                <a:solidFill>
                  <a:srgbClr val="FFFFFF"/>
                </a:solidFill>
                <a:latin typeface="Inter" pitchFamily="34" charset="0"/>
                <a:ea typeface="Inter" pitchFamily="34" charset="-122"/>
                <a:cs typeface="Inter" pitchFamily="34" charset="-120"/>
              </a:rPr>
              <a:t>Additional Surplus Properties</a:t>
            </a:r>
            <a:endParaRPr lang="en-US" sz="5100" dirty="0"/>
          </a:p>
        </p:txBody>
      </p:sp>
      <p:sp>
        <p:nvSpPr>
          <p:cNvPr id="16" name="Text 13"/>
          <p:cNvSpPr txBox="1"/>
          <p:nvPr/>
        </p:nvSpPr>
        <p:spPr>
          <a:xfrm>
            <a:off x="3047695" y="3381451"/>
            <a:ext cx="5576926" cy="438912"/>
          </a:xfrm>
          <a:prstGeom prst="rect">
            <a:avLst/>
          </a:prstGeom>
          <a:noFill/>
          <a:ln/>
        </p:spPr>
        <p:txBody>
          <a:bodyPr wrap="square" lIns="0" tIns="0" rIns="0" bIns="0" rtlCol="0" anchor="ctr"/>
          <a:lstStyle/>
          <a:p>
            <a:pPr marL="0" indent="0" algn="l">
              <a:buNone/>
            </a:pPr>
            <a:r>
              <a:rPr lang="en-US" sz="2800" b="1" dirty="0">
                <a:solidFill>
                  <a:srgbClr val="FFFFFF"/>
                </a:solidFill>
                <a:latin typeface="Inter" pitchFamily="34" charset="0"/>
                <a:ea typeface="Inter" pitchFamily="34" charset="-122"/>
                <a:cs typeface="Inter" pitchFamily="34" charset="-120"/>
              </a:rPr>
              <a:t>10 Town-owned properties</a:t>
            </a:r>
            <a:endParaRPr lang="en-US" sz="2800" dirty="0"/>
          </a:p>
        </p:txBody>
      </p:sp>
      <p:sp>
        <p:nvSpPr>
          <p:cNvPr id="17" name="Text 14"/>
          <p:cNvSpPr txBox="1"/>
          <p:nvPr/>
        </p:nvSpPr>
        <p:spPr>
          <a:xfrm>
            <a:off x="3047695" y="4009644"/>
            <a:ext cx="5972861" cy="372161"/>
          </a:xfrm>
          <a:prstGeom prst="rect">
            <a:avLst/>
          </a:prstGeom>
          <a:noFill/>
          <a:ln/>
        </p:spPr>
        <p:txBody>
          <a:bodyPr wrap="square" lIns="0" tIns="0" rIns="0" bIns="0" rtlCol="0" anchor="ctr"/>
          <a:lstStyle/>
          <a:p>
            <a:pPr marL="0" indent="0" algn="l">
              <a:buNone/>
            </a:pPr>
            <a:r>
              <a:rPr lang="en-US" sz="2400" dirty="0">
                <a:solidFill>
                  <a:srgbClr val="FFFFFF">
                    <a:alpha val="90000"/>
                  </a:srgbClr>
                </a:solidFill>
                <a:latin typeface="Inter" pitchFamily="34" charset="0"/>
                <a:ea typeface="Inter" pitchFamily="34" charset="-122"/>
                <a:cs typeface="Inter" pitchFamily="34" charset="-120"/>
              </a:rPr>
              <a:t>Authorizes evaluation for future sale</a:t>
            </a:r>
            <a:endParaRPr lang="en-US" sz="2400" dirty="0"/>
          </a:p>
        </p:txBody>
      </p:sp>
      <p:sp>
        <p:nvSpPr>
          <p:cNvPr id="18" name="Text 15"/>
          <p:cNvSpPr txBox="1"/>
          <p:nvPr/>
        </p:nvSpPr>
        <p:spPr>
          <a:xfrm>
            <a:off x="3047695" y="4572000"/>
            <a:ext cx="6315761" cy="372161"/>
          </a:xfrm>
          <a:prstGeom prst="rect">
            <a:avLst/>
          </a:prstGeom>
          <a:noFill/>
          <a:ln/>
        </p:spPr>
        <p:txBody>
          <a:bodyPr wrap="square" lIns="0" tIns="0" rIns="0" bIns="0" rtlCol="0" anchor="ctr"/>
          <a:lstStyle/>
          <a:p>
            <a:pPr marL="0" indent="0" algn="l">
              <a:buNone/>
            </a:pPr>
            <a:r>
              <a:rPr lang="en-US" sz="2400" dirty="0">
                <a:solidFill>
                  <a:srgbClr val="FFFFFF">
                    <a:alpha val="90000"/>
                  </a:srgbClr>
                </a:solidFill>
                <a:latin typeface="Inter" pitchFamily="34" charset="0"/>
                <a:ea typeface="Inter" pitchFamily="34" charset="-122"/>
                <a:cs typeface="Inter" pitchFamily="34" charset="-120"/>
              </a:rPr>
              <a:t>Requires due diligence before any sale</a:t>
            </a:r>
            <a:endParaRPr lang="en-US" sz="2400" dirty="0"/>
          </a:p>
        </p:txBody>
      </p:sp>
      <p:sp>
        <p:nvSpPr>
          <p:cNvPr id="19" name="Text 16"/>
          <p:cNvSpPr txBox="1"/>
          <p:nvPr/>
        </p:nvSpPr>
        <p:spPr>
          <a:xfrm>
            <a:off x="4060850" y="5615330"/>
            <a:ext cx="4905756" cy="342900"/>
          </a:xfrm>
          <a:prstGeom prst="rect">
            <a:avLst/>
          </a:prstGeom>
          <a:noFill/>
          <a:ln/>
        </p:spPr>
        <p:txBody>
          <a:bodyPr wrap="square" lIns="0" tIns="0" rIns="0" bIns="0" rtlCol="0" anchor="ctr"/>
          <a:lstStyle/>
          <a:p>
            <a:pPr marL="0" indent="0" algn="l">
              <a:buNone/>
            </a:pPr>
            <a:r>
              <a:rPr lang="en-US" sz="2200" b="1" dirty="0">
                <a:solidFill>
                  <a:srgbClr val="2ECC71"/>
                </a:solidFill>
                <a:latin typeface="Inter" pitchFamily="34" charset="0"/>
                <a:ea typeface="Inter" pitchFamily="34" charset="-122"/>
                <a:cs typeface="Inter" pitchFamily="34" charset="-120"/>
              </a:rPr>
              <a:t> Simple Majority Vote Required </a:t>
            </a:r>
            <a:endParaRPr lang="en-US" sz="2200" dirty="0"/>
          </a:p>
        </p:txBody>
      </p:sp>
      <p:sp>
        <p:nvSpPr>
          <p:cNvPr id="20" name="Text 17"/>
          <p:cNvSpPr txBox="1"/>
          <p:nvPr/>
        </p:nvSpPr>
        <p:spPr>
          <a:xfrm>
            <a:off x="1004011" y="6400800"/>
            <a:ext cx="4616806" cy="257861"/>
          </a:xfrm>
          <a:prstGeom prst="rect">
            <a:avLst/>
          </a:prstGeom>
          <a:noFill/>
          <a:ln/>
        </p:spPr>
        <p:txBody>
          <a:bodyPr wrap="square" lIns="0" tIns="0" rIns="0" bIns="0" rtlCol="0" anchor="ctr"/>
          <a:lstStyle/>
          <a:p>
            <a:pPr marL="0" indent="0" algn="l">
              <a:buNone/>
            </a:pPr>
            <a:r>
              <a:rPr lang="en-US" sz="1500" dirty="0">
                <a:solidFill>
                  <a:srgbClr val="FFFFFF">
                    <a:alpha val="90000"/>
                  </a:srgbClr>
                </a:solidFill>
                <a:latin typeface="Inter" pitchFamily="34" charset="0"/>
                <a:ea typeface="Inter" pitchFamily="34" charset="-122"/>
                <a:cs typeface="Inter" pitchFamily="34" charset="-120"/>
              </a:rPr>
              <a:t> Annual Town Meeting  Berkley, MA </a:t>
            </a:r>
            <a:endParaRPr lang="en-US" sz="1500" dirty="0"/>
          </a:p>
        </p:txBody>
      </p:sp>
      <p:sp>
        <p:nvSpPr>
          <p:cNvPr id="21" name="Text 18"/>
          <p:cNvSpPr txBox="1"/>
          <p:nvPr/>
        </p:nvSpPr>
        <p:spPr>
          <a:xfrm>
            <a:off x="10001707" y="6400800"/>
            <a:ext cx="1429207" cy="200254"/>
          </a:xfrm>
          <a:prstGeom prst="rect">
            <a:avLst/>
          </a:prstGeom>
          <a:noFill/>
          <a:ln/>
        </p:spPr>
        <p:txBody>
          <a:bodyPr wrap="square" lIns="0" tIns="0" rIns="0" bIns="0" rtlCol="0" anchor="ctr"/>
          <a:lstStyle/>
          <a:p>
            <a:pPr marL="0" indent="0" algn="r">
              <a:buNone/>
            </a:pPr>
            <a:r>
              <a:rPr lang="en-US" sz="1300" dirty="0">
                <a:solidFill>
                  <a:srgbClr val="FFFFFF">
                    <a:alpha val="60000"/>
                  </a:srgbClr>
                </a:solidFill>
                <a:latin typeface="Inter" pitchFamily="34" charset="0"/>
                <a:ea typeface="Inter" pitchFamily="34" charset="-122"/>
                <a:cs typeface="Inter" pitchFamily="34" charset="-120"/>
              </a:rPr>
              <a:t>Page 21 of 23</a:t>
            </a:r>
            <a:endParaRPr lang="en-US" sz="1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7" name="Text 3"/>
          <p:cNvSpPr txBox="1"/>
          <p:nvPr/>
        </p:nvSpPr>
        <p:spPr>
          <a:xfrm>
            <a:off x="1190549" y="233172"/>
            <a:ext cx="2232965" cy="277063"/>
          </a:xfrm>
          <a:prstGeom prst="rect">
            <a:avLst/>
          </a:prstGeom>
          <a:noFill/>
          <a:ln/>
        </p:spPr>
        <p:txBody>
          <a:bodyPr wrap="square" lIns="0" tIns="0" rIns="0" bIns="0" rtlCol="0" anchor="ctr"/>
          <a:lstStyle/>
          <a:p>
            <a:pPr marL="0" indent="0" algn="l">
              <a:buNone/>
            </a:pPr>
            <a:r>
              <a:rPr lang="en-US" sz="1800" b="1" kern="0" spc="38" dirty="0">
                <a:solidFill>
                  <a:srgbClr val="FFFFFF"/>
                </a:solidFill>
                <a:latin typeface="Inter" pitchFamily="34" charset="0"/>
                <a:ea typeface="Inter" pitchFamily="34" charset="-122"/>
                <a:cs typeface="Inter" pitchFamily="34" charset="-120"/>
              </a:rPr>
              <a:t>Town of Berkley</a:t>
            </a:r>
            <a:endParaRPr lang="en-US" sz="1800" dirty="0"/>
          </a:p>
        </p:txBody>
      </p:sp>
      <p:sp>
        <p:nvSpPr>
          <p:cNvPr id="8" name="Text 4"/>
          <p:cNvSpPr txBox="1"/>
          <p:nvPr/>
        </p:nvSpPr>
        <p:spPr>
          <a:xfrm>
            <a:off x="9763049" y="185623"/>
            <a:ext cx="1859890" cy="191110"/>
          </a:xfrm>
          <a:prstGeom prst="rect">
            <a:avLst/>
          </a:prstGeom>
          <a:noFill/>
          <a:ln/>
        </p:spPr>
        <p:txBody>
          <a:bodyPr wrap="square" lIns="0" tIns="0" rIns="0" bIns="0" rtlCol="0" anchor="ctr"/>
          <a:lstStyle/>
          <a:p>
            <a:pPr marL="0" indent="0" algn="r">
              <a:buNone/>
            </a:pPr>
            <a:r>
              <a:rPr lang="en-US" sz="1200" b="1" dirty="0">
                <a:solidFill>
                  <a:srgbClr val="FFFFFF"/>
                </a:solidFill>
                <a:latin typeface="Inter" pitchFamily="34" charset="0"/>
                <a:ea typeface="Inter" pitchFamily="34" charset="-122"/>
                <a:cs typeface="Inter" pitchFamily="34" charset="-120"/>
              </a:rPr>
              <a:t>Annual Town Meeting</a:t>
            </a:r>
            <a:endParaRPr lang="en-US" sz="1200" dirty="0"/>
          </a:p>
        </p:txBody>
      </p:sp>
      <p:sp>
        <p:nvSpPr>
          <p:cNvPr id="9" name="Text 5"/>
          <p:cNvSpPr txBox="1"/>
          <p:nvPr/>
        </p:nvSpPr>
        <p:spPr>
          <a:xfrm>
            <a:off x="10021824" y="395021"/>
            <a:ext cx="1600200" cy="162763"/>
          </a:xfrm>
          <a:prstGeom prst="rect">
            <a:avLst/>
          </a:prstGeom>
          <a:noFill/>
          <a:ln/>
        </p:spPr>
        <p:txBody>
          <a:bodyPr wrap="square" lIns="0" tIns="0" rIns="0" bIns="0" rtlCol="0" anchor="ctr"/>
          <a:lstStyle/>
          <a:p>
            <a:pPr marL="0" indent="0" algn="r">
              <a:buNone/>
            </a:pPr>
            <a:r>
              <a:rPr lang="en-US" sz="1000" dirty="0">
                <a:solidFill>
                  <a:srgbClr val="FFFFFF">
                    <a:alpha val="90000"/>
                  </a:srgbClr>
                </a:solidFill>
                <a:latin typeface="Inter" pitchFamily="34" charset="0"/>
                <a:ea typeface="Inter" pitchFamily="34" charset="-122"/>
                <a:cs typeface="Inter" pitchFamily="34" charset="-120"/>
              </a:rPr>
              <a:t>June 1, 2026</a:t>
            </a:r>
            <a:endParaRPr lang="en-US" sz="1000" dirty="0"/>
          </a:p>
        </p:txBody>
      </p:sp>
      <p:sp>
        <p:nvSpPr>
          <p:cNvPr id="10" name="Text 6"/>
          <p:cNvSpPr txBox="1"/>
          <p:nvPr/>
        </p:nvSpPr>
        <p:spPr>
          <a:xfrm>
            <a:off x="2410358" y="1047902"/>
            <a:ext cx="7371893" cy="676656"/>
          </a:xfrm>
          <a:prstGeom prst="rect">
            <a:avLst/>
          </a:prstGeom>
          <a:noFill/>
          <a:ln/>
        </p:spPr>
        <p:txBody>
          <a:bodyPr wrap="square" lIns="0" tIns="0" rIns="0" bIns="0" rtlCol="0" anchor="ctr"/>
          <a:lstStyle/>
          <a:p>
            <a:pPr marL="0" indent="0" algn="ctr">
              <a:buNone/>
            </a:pPr>
            <a:r>
              <a:rPr lang="en-US" sz="4800" b="1" dirty="0">
                <a:solidFill>
                  <a:srgbClr val="FFFFFF"/>
                </a:solidFill>
                <a:latin typeface="Inter" pitchFamily="34" charset="0"/>
                <a:ea typeface="Inter" pitchFamily="34" charset="-122"/>
                <a:cs typeface="Inter" pitchFamily="34" charset="-120"/>
              </a:rPr>
              <a:t>Important Reminders</a:t>
            </a:r>
            <a:endParaRPr lang="en-US" sz="4800" dirty="0"/>
          </a:p>
        </p:txBody>
      </p:sp>
      <p:sp>
        <p:nvSpPr>
          <p:cNvPr id="11" name="Text 7"/>
          <p:cNvSpPr txBox="1"/>
          <p:nvPr/>
        </p:nvSpPr>
        <p:spPr>
          <a:xfrm>
            <a:off x="2962656" y="1765706"/>
            <a:ext cx="6268212" cy="324612"/>
          </a:xfrm>
          <a:prstGeom prst="rect">
            <a:avLst/>
          </a:prstGeom>
          <a:noFill/>
          <a:ln/>
        </p:spPr>
        <p:txBody>
          <a:bodyPr wrap="square" lIns="0" tIns="0" rIns="0" bIns="0" rtlCol="0" anchor="ctr"/>
          <a:lstStyle/>
          <a:p>
            <a:pPr marL="0" indent="0" algn="ctr">
              <a:buNone/>
            </a:pPr>
            <a:r>
              <a:rPr lang="en-US" sz="2100" b="1" dirty="0">
                <a:solidFill>
                  <a:srgbClr val="C9A227"/>
                </a:solidFill>
                <a:latin typeface="Inter" pitchFamily="34" charset="0"/>
                <a:ea typeface="Inter" pitchFamily="34" charset="-122"/>
                <a:cs typeface="Inter" pitchFamily="34" charset="-120"/>
              </a:rPr>
              <a:t>Your participation matters</a:t>
            </a:r>
            <a:endParaRPr lang="en-US" sz="2100" dirty="0"/>
          </a:p>
        </p:txBody>
      </p:sp>
      <p:sp>
        <p:nvSpPr>
          <p:cNvPr id="12" name="Shape 8"/>
          <p:cNvSpPr/>
          <p:nvPr/>
        </p:nvSpPr>
        <p:spPr>
          <a:xfrm>
            <a:off x="1333195" y="2328062"/>
            <a:ext cx="9525305" cy="1114654"/>
          </a:xfrm>
          <a:prstGeom prst="roundRect">
            <a:avLst>
              <a:gd name="adj" fmla="val 16828"/>
            </a:avLst>
          </a:prstGeom>
          <a:solidFill>
            <a:srgbClr val="FFFFFF">
              <a:alpha val="10000"/>
            </a:srgbClr>
          </a:solidFill>
          <a:ln/>
        </p:spPr>
      </p:sp>
      <p:sp>
        <p:nvSpPr>
          <p:cNvPr id="13" name="Shape 9"/>
          <p:cNvSpPr/>
          <p:nvPr/>
        </p:nvSpPr>
        <p:spPr>
          <a:xfrm>
            <a:off x="1333195" y="2328062"/>
            <a:ext cx="47549" cy="1114654"/>
          </a:xfrm>
          <a:prstGeom prst="roundRect">
            <a:avLst>
              <a:gd name="adj" fmla="val 394476"/>
            </a:avLst>
          </a:prstGeom>
          <a:solidFill>
            <a:srgbClr val="C9A227"/>
          </a:solidFill>
          <a:ln w="12700">
            <a:solidFill>
              <a:srgbClr val="C9A227">
                <a:alpha val="0"/>
              </a:srgbClr>
            </a:solidFill>
            <a:prstDash val="solid"/>
          </a:ln>
        </p:spPr>
      </p:sp>
      <p:sp>
        <p:nvSpPr>
          <p:cNvPr id="14" name="Shape 10"/>
          <p:cNvSpPr/>
          <p:nvPr/>
        </p:nvSpPr>
        <p:spPr>
          <a:xfrm>
            <a:off x="1762049" y="2617927"/>
            <a:ext cx="533095" cy="533095"/>
          </a:xfrm>
          <a:prstGeom prst="roundRect">
            <a:avLst>
              <a:gd name="adj" fmla="val 61260"/>
            </a:avLst>
          </a:prstGeom>
          <a:solidFill>
            <a:srgbClr val="C9A227">
              <a:alpha val="20000"/>
            </a:srgbClr>
          </a:solidFill>
          <a:ln w="12700">
            <a:solidFill>
              <a:srgbClr val="FFFFFF">
                <a:alpha val="0"/>
              </a:srgbClr>
            </a:solidFill>
            <a:prstDash val="solid"/>
          </a:ln>
        </p:spPr>
      </p:sp>
      <p:sp>
        <p:nvSpPr>
          <p:cNvPr id="15" name="Text 11"/>
          <p:cNvSpPr txBox="1"/>
          <p:nvPr/>
        </p:nvSpPr>
        <p:spPr>
          <a:xfrm>
            <a:off x="2533802" y="2518258"/>
            <a:ext cx="7944307" cy="734263"/>
          </a:xfrm>
          <a:prstGeom prst="rect">
            <a:avLst/>
          </a:prstGeom>
          <a:noFill/>
          <a:ln/>
        </p:spPr>
        <p:txBody>
          <a:bodyPr wrap="square" lIns="0" tIns="0" rIns="0" bIns="0" rtlCol="0" anchor="ctr"/>
          <a:lstStyle/>
          <a:p>
            <a:pPr marL="0" indent="0" algn="l">
              <a:buNone/>
            </a:pPr>
            <a:r>
              <a:rPr lang="en-US" sz="2400" b="1" dirty="0">
                <a:solidFill>
                  <a:srgbClr val="C9A227"/>
                </a:solidFill>
                <a:latin typeface="Inter" pitchFamily="34" charset="0"/>
                <a:ea typeface="Inter" pitchFamily="34" charset="-122"/>
                <a:cs typeface="Inter" pitchFamily="34" charset="-120"/>
              </a:rPr>
              <a:t>Town Meeting is the final authority</a:t>
            </a:r>
            <a:r>
              <a:rPr lang="en-US" sz="2400" dirty="0">
                <a:solidFill>
                  <a:srgbClr val="FFFFFF"/>
                </a:solidFill>
                <a:latin typeface="Inter" pitchFamily="34" charset="0"/>
                <a:ea typeface="Inter" pitchFamily="34" charset="-122"/>
                <a:cs typeface="Inter" pitchFamily="34" charset="-120"/>
              </a:rPr>
              <a:t> - All budget and policy decisions are made here</a:t>
            </a:r>
            <a:endParaRPr lang="en-US" sz="2400" dirty="0"/>
          </a:p>
        </p:txBody>
      </p:sp>
      <p:sp>
        <p:nvSpPr>
          <p:cNvPr id="16" name="Shape 12"/>
          <p:cNvSpPr/>
          <p:nvPr/>
        </p:nvSpPr>
        <p:spPr>
          <a:xfrm>
            <a:off x="1333195" y="3583534"/>
            <a:ext cx="9525305" cy="1114654"/>
          </a:xfrm>
          <a:prstGeom prst="roundRect">
            <a:avLst>
              <a:gd name="adj" fmla="val 16828"/>
            </a:avLst>
          </a:prstGeom>
          <a:solidFill>
            <a:srgbClr val="FFFFFF">
              <a:alpha val="10000"/>
            </a:srgbClr>
          </a:solidFill>
          <a:ln/>
        </p:spPr>
      </p:sp>
      <p:sp>
        <p:nvSpPr>
          <p:cNvPr id="17" name="Shape 13"/>
          <p:cNvSpPr/>
          <p:nvPr/>
        </p:nvSpPr>
        <p:spPr>
          <a:xfrm>
            <a:off x="1333195" y="3583534"/>
            <a:ext cx="47549" cy="1114654"/>
          </a:xfrm>
          <a:prstGeom prst="roundRect">
            <a:avLst>
              <a:gd name="adj" fmla="val 394476"/>
            </a:avLst>
          </a:prstGeom>
          <a:solidFill>
            <a:srgbClr val="C9A227"/>
          </a:solidFill>
          <a:ln w="12700">
            <a:solidFill>
              <a:srgbClr val="C9A227">
                <a:alpha val="0"/>
              </a:srgbClr>
            </a:solidFill>
            <a:prstDash val="solid"/>
          </a:ln>
        </p:spPr>
      </p:sp>
      <p:sp>
        <p:nvSpPr>
          <p:cNvPr id="18" name="Shape 14"/>
          <p:cNvSpPr/>
          <p:nvPr/>
        </p:nvSpPr>
        <p:spPr>
          <a:xfrm>
            <a:off x="1762049" y="3873398"/>
            <a:ext cx="533095" cy="533095"/>
          </a:xfrm>
          <a:prstGeom prst="roundRect">
            <a:avLst>
              <a:gd name="adj" fmla="val 61260"/>
            </a:avLst>
          </a:prstGeom>
          <a:solidFill>
            <a:srgbClr val="C9A227">
              <a:alpha val="20000"/>
            </a:srgbClr>
          </a:solidFill>
          <a:ln w="12700">
            <a:solidFill>
              <a:srgbClr val="FFFFFF">
                <a:alpha val="0"/>
              </a:srgbClr>
            </a:solidFill>
            <a:prstDash val="solid"/>
          </a:ln>
        </p:spPr>
      </p:sp>
      <p:sp>
        <p:nvSpPr>
          <p:cNvPr id="19" name="Text 15"/>
          <p:cNvSpPr txBox="1"/>
          <p:nvPr/>
        </p:nvSpPr>
        <p:spPr>
          <a:xfrm>
            <a:off x="2533802" y="3773729"/>
            <a:ext cx="7944307" cy="734263"/>
          </a:xfrm>
          <a:prstGeom prst="rect">
            <a:avLst/>
          </a:prstGeom>
          <a:noFill/>
          <a:ln/>
        </p:spPr>
        <p:txBody>
          <a:bodyPr wrap="square" lIns="0" tIns="0" rIns="0" bIns="0" rtlCol="0" anchor="ctr"/>
          <a:lstStyle/>
          <a:p>
            <a:pPr marL="0" indent="0" algn="l">
              <a:buNone/>
            </a:pPr>
            <a:r>
              <a:rPr lang="en-US" sz="2400" b="1" dirty="0">
                <a:solidFill>
                  <a:srgbClr val="C9A227"/>
                </a:solidFill>
                <a:latin typeface="Inter" pitchFamily="34" charset="0"/>
                <a:ea typeface="Inter" pitchFamily="34" charset="-122"/>
                <a:cs typeface="Inter" pitchFamily="34" charset="-120"/>
              </a:rPr>
              <a:t>Questions are welcome</a:t>
            </a:r>
            <a:r>
              <a:rPr lang="en-US" sz="2400" dirty="0">
                <a:solidFill>
                  <a:srgbClr val="FFFFFF"/>
                </a:solidFill>
                <a:latin typeface="Inter" pitchFamily="34" charset="0"/>
                <a:ea typeface="Inter" pitchFamily="34" charset="-122"/>
                <a:cs typeface="Inter" pitchFamily="34" charset="-120"/>
              </a:rPr>
              <a:t> - Ask for clarification on any article</a:t>
            </a:r>
            <a:endParaRPr lang="en-US" sz="2400" dirty="0"/>
          </a:p>
        </p:txBody>
      </p:sp>
      <p:sp>
        <p:nvSpPr>
          <p:cNvPr id="20" name="Shape 16"/>
          <p:cNvSpPr/>
          <p:nvPr/>
        </p:nvSpPr>
        <p:spPr>
          <a:xfrm>
            <a:off x="1333195" y="4839005"/>
            <a:ext cx="9525305" cy="1114654"/>
          </a:xfrm>
          <a:prstGeom prst="roundRect">
            <a:avLst>
              <a:gd name="adj" fmla="val 16828"/>
            </a:avLst>
          </a:prstGeom>
          <a:solidFill>
            <a:srgbClr val="FFFFFF">
              <a:alpha val="10000"/>
            </a:srgbClr>
          </a:solidFill>
          <a:ln/>
        </p:spPr>
      </p:sp>
      <p:sp>
        <p:nvSpPr>
          <p:cNvPr id="21" name="Shape 17"/>
          <p:cNvSpPr/>
          <p:nvPr/>
        </p:nvSpPr>
        <p:spPr>
          <a:xfrm>
            <a:off x="1333195" y="4839005"/>
            <a:ext cx="47549" cy="1114654"/>
          </a:xfrm>
          <a:prstGeom prst="roundRect">
            <a:avLst>
              <a:gd name="adj" fmla="val 394476"/>
            </a:avLst>
          </a:prstGeom>
          <a:solidFill>
            <a:srgbClr val="C9A227"/>
          </a:solidFill>
          <a:ln w="12700">
            <a:solidFill>
              <a:srgbClr val="C9A227">
                <a:alpha val="0"/>
              </a:srgbClr>
            </a:solidFill>
            <a:prstDash val="solid"/>
          </a:ln>
        </p:spPr>
      </p:sp>
      <p:sp>
        <p:nvSpPr>
          <p:cNvPr id="22" name="Shape 18"/>
          <p:cNvSpPr/>
          <p:nvPr/>
        </p:nvSpPr>
        <p:spPr>
          <a:xfrm>
            <a:off x="1762049" y="5128870"/>
            <a:ext cx="533095" cy="533095"/>
          </a:xfrm>
          <a:prstGeom prst="roundRect">
            <a:avLst>
              <a:gd name="adj" fmla="val 61260"/>
            </a:avLst>
          </a:prstGeom>
          <a:solidFill>
            <a:srgbClr val="C9A227">
              <a:alpha val="20000"/>
            </a:srgbClr>
          </a:solidFill>
          <a:ln w="12700">
            <a:solidFill>
              <a:srgbClr val="FFFFFF">
                <a:alpha val="0"/>
              </a:srgbClr>
            </a:solidFill>
            <a:prstDash val="solid"/>
          </a:ln>
        </p:spPr>
      </p:sp>
      <p:sp>
        <p:nvSpPr>
          <p:cNvPr id="23" name="Text 19"/>
          <p:cNvSpPr txBox="1"/>
          <p:nvPr/>
        </p:nvSpPr>
        <p:spPr>
          <a:xfrm>
            <a:off x="2533802" y="5029200"/>
            <a:ext cx="7944307" cy="734263"/>
          </a:xfrm>
          <a:prstGeom prst="rect">
            <a:avLst/>
          </a:prstGeom>
          <a:noFill/>
          <a:ln/>
        </p:spPr>
        <p:txBody>
          <a:bodyPr wrap="square" lIns="0" tIns="0" rIns="0" bIns="0" rtlCol="0" anchor="ctr"/>
          <a:lstStyle/>
          <a:p>
            <a:pPr marL="0" indent="0" algn="l">
              <a:buNone/>
            </a:pPr>
            <a:r>
              <a:rPr lang="en-US" sz="2400" b="1" dirty="0">
                <a:solidFill>
                  <a:srgbClr val="C9A227"/>
                </a:solidFill>
                <a:latin typeface="Inter" pitchFamily="34" charset="0"/>
                <a:ea typeface="Inter" pitchFamily="34" charset="-122"/>
                <a:cs typeface="Inter" pitchFamily="34" charset="-120"/>
              </a:rPr>
              <a:t>Your participation matters</a:t>
            </a:r>
            <a:r>
              <a:rPr lang="en-US" sz="2400" dirty="0">
                <a:solidFill>
                  <a:srgbClr val="FFFFFF"/>
                </a:solidFill>
                <a:latin typeface="Inter" pitchFamily="34" charset="0"/>
                <a:ea typeface="Inter" pitchFamily="34" charset="-122"/>
                <a:cs typeface="Inter" pitchFamily="34" charset="-120"/>
              </a:rPr>
              <a:t> - Your vote directly impacts town operations</a:t>
            </a:r>
            <a:endParaRPr lang="en-US" sz="2400" dirty="0"/>
          </a:p>
        </p:txBody>
      </p:sp>
      <p:sp>
        <p:nvSpPr>
          <p:cNvPr id="24" name="Shape 20"/>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25" name="Text 21"/>
          <p:cNvSpPr txBox="1"/>
          <p:nvPr/>
        </p:nvSpPr>
        <p:spPr>
          <a:xfrm>
            <a:off x="952805" y="6334049"/>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26" name="Text 22"/>
          <p:cNvSpPr txBox="1"/>
          <p:nvPr/>
        </p:nvSpPr>
        <p:spPr>
          <a:xfrm>
            <a:off x="2912364" y="6334049"/>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27" name="Text 23"/>
          <p:cNvSpPr txBox="1"/>
          <p:nvPr/>
        </p:nvSpPr>
        <p:spPr>
          <a:xfrm>
            <a:off x="10317175" y="6334049"/>
            <a:ext cx="1213409" cy="191110"/>
          </a:xfrm>
          <a:prstGeom prst="rect">
            <a:avLst/>
          </a:prstGeom>
          <a:noFill/>
          <a:ln/>
        </p:spPr>
        <p:txBody>
          <a:bodyPr wrap="square" lIns="0" tIns="0" rIns="0" bIns="0" rtlCol="0" anchor="ctr"/>
          <a:lstStyle/>
          <a:p>
            <a:pPr marL="0" indent="0" algn="l">
              <a:buNone/>
            </a:pPr>
            <a:r>
              <a:rPr lang="en-US" sz="1200" dirty="0">
                <a:solidFill>
                  <a:srgbClr val="FFFFFF">
                    <a:alpha val="60000"/>
                  </a:srgbClr>
                </a:solidFill>
                <a:latin typeface="Inter" pitchFamily="34" charset="0"/>
                <a:ea typeface="Inter" pitchFamily="34" charset="-122"/>
                <a:cs typeface="Inter" pitchFamily="34" charset="-120"/>
              </a:rPr>
              <a:t>Page 23 of 24</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Text 1"/>
          <p:cNvSpPr txBox="1"/>
          <p:nvPr/>
        </p:nvSpPr>
        <p:spPr>
          <a:xfrm>
            <a:off x="857707" y="1418234"/>
            <a:ext cx="10478110" cy="2019910"/>
          </a:xfrm>
          <a:prstGeom prst="rect">
            <a:avLst/>
          </a:prstGeom>
          <a:noFill/>
          <a:ln/>
        </p:spPr>
        <p:txBody>
          <a:bodyPr wrap="square" lIns="0" tIns="0" rIns="0" bIns="0" rtlCol="0" anchor="ctr"/>
          <a:lstStyle/>
          <a:p>
            <a:pPr marL="0" indent="0" algn="ctr">
              <a:buNone/>
            </a:pPr>
            <a:r>
              <a:rPr lang="en-US" sz="7200" b="1" dirty="0">
                <a:solidFill>
                  <a:srgbClr val="FFFFFF"/>
                </a:solidFill>
                <a:latin typeface="Inter" pitchFamily="34" charset="0"/>
                <a:ea typeface="Inter" pitchFamily="34" charset="-122"/>
                <a:cs typeface="Inter" pitchFamily="34" charset="-120"/>
              </a:rPr>
              <a:t>Questions &amp; Discussion</a:t>
            </a:r>
            <a:endParaRPr lang="en-US" sz="7200" dirty="0"/>
          </a:p>
        </p:txBody>
      </p:sp>
      <p:sp>
        <p:nvSpPr>
          <p:cNvPr id="5" name="Text 2"/>
          <p:cNvSpPr txBox="1"/>
          <p:nvPr/>
        </p:nvSpPr>
        <p:spPr>
          <a:xfrm>
            <a:off x="514807" y="3715207"/>
            <a:ext cx="11163910" cy="562356"/>
          </a:xfrm>
          <a:prstGeom prst="rect">
            <a:avLst/>
          </a:prstGeom>
          <a:noFill/>
          <a:ln/>
        </p:spPr>
        <p:txBody>
          <a:bodyPr wrap="square" lIns="0" tIns="0" rIns="0" bIns="0" rtlCol="0" anchor="ctr"/>
          <a:lstStyle/>
          <a:p>
            <a:pPr marL="0" indent="0" algn="ctr">
              <a:buNone/>
            </a:pPr>
            <a:r>
              <a:rPr lang="en-US" sz="3600" dirty="0">
                <a:solidFill>
                  <a:srgbClr val="FFFFFF">
                    <a:alpha val="90000"/>
                  </a:srgbClr>
                </a:solidFill>
                <a:latin typeface="Inter" pitchFamily="34" charset="0"/>
                <a:ea typeface="Inter" pitchFamily="34" charset="-122"/>
                <a:cs typeface="Inter" pitchFamily="34" charset="-120"/>
              </a:rPr>
              <a:t>We welcome your questions on any article</a:t>
            </a:r>
            <a:endParaRPr lang="en-US" sz="3600" dirty="0"/>
          </a:p>
        </p:txBody>
      </p:sp>
      <p:sp>
        <p:nvSpPr>
          <p:cNvPr id="6" name="Text 3"/>
          <p:cNvSpPr txBox="1"/>
          <p:nvPr/>
        </p:nvSpPr>
        <p:spPr>
          <a:xfrm>
            <a:off x="1429207" y="4849063"/>
            <a:ext cx="9525305" cy="743407"/>
          </a:xfrm>
          <a:prstGeom prst="rect">
            <a:avLst/>
          </a:prstGeom>
          <a:noFill/>
          <a:ln/>
        </p:spPr>
        <p:txBody>
          <a:bodyPr wrap="square" lIns="0" tIns="0" rIns="0" bIns="0" rtlCol="0" anchor="ctr"/>
          <a:lstStyle/>
          <a:p>
            <a:pPr marL="0" indent="0" algn="ctr">
              <a:buNone/>
            </a:pPr>
            <a:r>
              <a:rPr lang="en-US" sz="2400" b="1" dirty="0">
                <a:solidFill>
                  <a:srgbClr val="C9A227"/>
                </a:solidFill>
                <a:latin typeface="Inter" pitchFamily="34" charset="0"/>
                <a:ea typeface="Inter" pitchFamily="34" charset="-122"/>
                <a:cs typeface="Inter" pitchFamily="34" charset="-120"/>
              </a:rPr>
              <a:t>Thank you for participating in Berkley's budget and policy decisions</a:t>
            </a:r>
            <a:endParaRPr lang="en-US" sz="2400" dirty="0"/>
          </a:p>
        </p:txBody>
      </p:sp>
      <p:sp>
        <p:nvSpPr>
          <p:cNvPr id="7" name="Shape 4"/>
          <p:cNvSpPr/>
          <p:nvPr/>
        </p:nvSpPr>
        <p:spPr>
          <a:xfrm>
            <a:off x="571500" y="6248095"/>
            <a:ext cx="11048695" cy="418795"/>
          </a:xfrm>
          <a:prstGeom prst="roundRect">
            <a:avLst>
              <a:gd name="adj" fmla="val 79397"/>
            </a:avLst>
          </a:prstGeom>
          <a:solidFill>
            <a:srgbClr val="000000">
              <a:alpha val="25000"/>
            </a:srgbClr>
          </a:solidFill>
          <a:ln w="12700">
            <a:solidFill>
              <a:srgbClr val="FFFFFF">
                <a:alpha val="0"/>
              </a:srgbClr>
            </a:solidFill>
            <a:prstDash val="solid"/>
          </a:ln>
        </p:spPr>
      </p:sp>
      <p:sp>
        <p:nvSpPr>
          <p:cNvPr id="8" name="Text 5"/>
          <p:cNvSpPr txBox="1"/>
          <p:nvPr/>
        </p:nvSpPr>
        <p:spPr>
          <a:xfrm>
            <a:off x="905256" y="6377026"/>
            <a:ext cx="1710842" cy="162763"/>
          </a:xfrm>
          <a:prstGeom prst="rect">
            <a:avLst/>
          </a:prstGeom>
          <a:noFill/>
          <a:ln/>
        </p:spPr>
        <p:txBody>
          <a:bodyPr wrap="square" lIns="0" tIns="0" rIns="0" bIns="0" rtlCol="0" anchor="ctr"/>
          <a:lstStyle/>
          <a:p>
            <a:pPr marL="0" indent="0" algn="l">
              <a:buNone/>
            </a:pPr>
            <a:r>
              <a:rPr lang="en-US" sz="1000" dirty="0">
                <a:solidFill>
                  <a:srgbClr val="FFFFFF">
                    <a:alpha val="90000"/>
                  </a:srgbClr>
                </a:solidFill>
                <a:latin typeface="Inter" pitchFamily="34" charset="0"/>
                <a:ea typeface="Inter" pitchFamily="34" charset="-122"/>
                <a:cs typeface="Inter" pitchFamily="34" charset="-120"/>
              </a:rPr>
              <a:t>Annual Town Meeting</a:t>
            </a:r>
            <a:endParaRPr lang="en-US" sz="1000" dirty="0"/>
          </a:p>
        </p:txBody>
      </p:sp>
      <p:sp>
        <p:nvSpPr>
          <p:cNvPr id="9" name="Text 6"/>
          <p:cNvSpPr txBox="1"/>
          <p:nvPr/>
        </p:nvSpPr>
        <p:spPr>
          <a:xfrm>
            <a:off x="2762402" y="6377026"/>
            <a:ext cx="996696" cy="162763"/>
          </a:xfrm>
          <a:prstGeom prst="rect">
            <a:avLst/>
          </a:prstGeom>
          <a:noFill/>
          <a:ln/>
        </p:spPr>
        <p:txBody>
          <a:bodyPr wrap="square" lIns="0" tIns="0" rIns="0" bIns="0" rtlCol="0" anchor="ctr"/>
          <a:lstStyle/>
          <a:p>
            <a:pPr marL="0" indent="0" algn="l">
              <a:buNone/>
            </a:pPr>
            <a:r>
              <a:rPr lang="en-US" sz="1000" dirty="0">
                <a:solidFill>
                  <a:srgbClr val="FFFFFF">
                    <a:alpha val="90000"/>
                  </a:srgbClr>
                </a:solidFill>
                <a:latin typeface="Inter" pitchFamily="34" charset="0"/>
                <a:ea typeface="Inter" pitchFamily="34" charset="-122"/>
                <a:cs typeface="Inter" pitchFamily="34" charset="-120"/>
              </a:rPr>
              <a:t>Berkley, MA</a:t>
            </a:r>
            <a:endParaRPr lang="en-US" sz="1000" dirty="0"/>
          </a:p>
        </p:txBody>
      </p:sp>
      <p:sp>
        <p:nvSpPr>
          <p:cNvPr id="10" name="Text 7"/>
          <p:cNvSpPr txBox="1"/>
          <p:nvPr/>
        </p:nvSpPr>
        <p:spPr>
          <a:xfrm>
            <a:off x="10489997" y="6377026"/>
            <a:ext cx="1175004" cy="162763"/>
          </a:xfrm>
          <a:prstGeom prst="rect">
            <a:avLst/>
          </a:prstGeom>
          <a:noFill/>
          <a:ln/>
        </p:spPr>
        <p:txBody>
          <a:bodyPr wrap="square" lIns="0" tIns="0" rIns="0" bIns="0" rtlCol="0" anchor="ctr"/>
          <a:lstStyle/>
          <a:p>
            <a:pPr marL="0" indent="0" algn="l">
              <a:buNone/>
            </a:pPr>
            <a:r>
              <a:rPr lang="en-US" sz="1000" dirty="0">
                <a:solidFill>
                  <a:srgbClr val="FFFFFF">
                    <a:alpha val="60000"/>
                  </a:srgbClr>
                </a:solidFill>
                <a:latin typeface="Inter" pitchFamily="34" charset="0"/>
                <a:ea typeface="Inter" pitchFamily="34" charset="-122"/>
                <a:cs typeface="Inter" pitchFamily="34" charset="-120"/>
              </a:rPr>
              <a:t>Page 24 of 24</a:t>
            </a:r>
            <a:endParaRPr lang="en-US" sz="1000" dirty="0"/>
          </a:p>
        </p:txBody>
      </p:sp>
      <p:sp>
        <p:nvSpPr>
          <p:cNvPr id="11" name="Shape 8"/>
          <p:cNvSpPr/>
          <p:nvPr/>
        </p:nvSpPr>
        <p:spPr>
          <a:xfrm>
            <a:off x="0" y="0"/>
            <a:ext cx="12191695" cy="761695"/>
          </a:xfrm>
          <a:prstGeom prst="rect">
            <a:avLst/>
          </a:prstGeom>
          <a:solidFill>
            <a:srgbClr val="FFFFFF">
              <a:alpha val="10000"/>
            </a:srgbClr>
          </a:solidFill>
          <a:ln/>
        </p:spPr>
      </p:sp>
      <p:sp>
        <p:nvSpPr>
          <p:cNvPr id="12" name="Shape 9"/>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13"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14" name="Text 10"/>
          <p:cNvSpPr txBox="1"/>
          <p:nvPr/>
        </p:nvSpPr>
        <p:spPr>
          <a:xfrm>
            <a:off x="1190549" y="233172"/>
            <a:ext cx="2232965" cy="277063"/>
          </a:xfrm>
          <a:prstGeom prst="rect">
            <a:avLst/>
          </a:prstGeom>
          <a:noFill/>
          <a:ln/>
        </p:spPr>
        <p:txBody>
          <a:bodyPr wrap="square" lIns="0" tIns="0" rIns="0" bIns="0" rtlCol="0" anchor="ctr"/>
          <a:lstStyle/>
          <a:p>
            <a:pPr marL="0" indent="0" algn="l">
              <a:buNone/>
            </a:pPr>
            <a:r>
              <a:rPr lang="en-US" sz="1800" b="1" kern="0" spc="38" dirty="0">
                <a:solidFill>
                  <a:srgbClr val="FFFFFF"/>
                </a:solidFill>
                <a:latin typeface="Inter" pitchFamily="34" charset="0"/>
                <a:ea typeface="Inter" pitchFamily="34" charset="-122"/>
                <a:cs typeface="Inter" pitchFamily="34" charset="-120"/>
              </a:rPr>
              <a:t>Town of Berkley</a:t>
            </a:r>
            <a:endParaRPr lang="en-US" sz="1800" dirty="0"/>
          </a:p>
        </p:txBody>
      </p:sp>
      <p:sp>
        <p:nvSpPr>
          <p:cNvPr id="15" name="Text 11"/>
          <p:cNvSpPr txBox="1"/>
          <p:nvPr/>
        </p:nvSpPr>
        <p:spPr>
          <a:xfrm>
            <a:off x="9763049" y="185623"/>
            <a:ext cx="1859890" cy="191110"/>
          </a:xfrm>
          <a:prstGeom prst="rect">
            <a:avLst/>
          </a:prstGeom>
          <a:noFill/>
          <a:ln/>
        </p:spPr>
        <p:txBody>
          <a:bodyPr wrap="square" lIns="0" tIns="0" rIns="0" bIns="0" rtlCol="0" anchor="ctr"/>
          <a:lstStyle/>
          <a:p>
            <a:pPr marL="0" indent="0" algn="r">
              <a:buNone/>
            </a:pPr>
            <a:r>
              <a:rPr lang="en-US" sz="1200" b="1" dirty="0">
                <a:solidFill>
                  <a:srgbClr val="FFFFFF"/>
                </a:solidFill>
                <a:latin typeface="Inter" pitchFamily="34" charset="0"/>
                <a:ea typeface="Inter" pitchFamily="34" charset="-122"/>
                <a:cs typeface="Inter" pitchFamily="34" charset="-120"/>
              </a:rPr>
              <a:t>Annual Town Meeting</a:t>
            </a:r>
            <a:endParaRPr lang="en-US" sz="1200" dirty="0"/>
          </a:p>
        </p:txBody>
      </p:sp>
      <p:sp>
        <p:nvSpPr>
          <p:cNvPr id="16" name="Text 12"/>
          <p:cNvSpPr txBox="1"/>
          <p:nvPr/>
        </p:nvSpPr>
        <p:spPr>
          <a:xfrm>
            <a:off x="10021824" y="395021"/>
            <a:ext cx="1600200" cy="162763"/>
          </a:xfrm>
          <a:prstGeom prst="rect">
            <a:avLst/>
          </a:prstGeom>
          <a:noFill/>
          <a:ln/>
        </p:spPr>
        <p:txBody>
          <a:bodyPr wrap="square" lIns="0" tIns="0" rIns="0" bIns="0" rtlCol="0" anchor="ctr"/>
          <a:lstStyle/>
          <a:p>
            <a:pPr marL="0" indent="0" algn="r">
              <a:buNone/>
            </a:pPr>
            <a:r>
              <a:rPr lang="en-US" sz="1000" dirty="0">
                <a:solidFill>
                  <a:srgbClr val="FFFFFF">
                    <a:alpha val="90000"/>
                  </a:srgbClr>
                </a:solidFill>
                <a:latin typeface="Inter" pitchFamily="34" charset="0"/>
                <a:ea typeface="Inter" pitchFamily="34" charset="-122"/>
                <a:cs typeface="Inter" pitchFamily="34" charset="-120"/>
              </a:rPr>
              <a:t>June 1, 2026</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7" name="Text 3"/>
          <p:cNvSpPr txBox="1"/>
          <p:nvPr/>
        </p:nvSpPr>
        <p:spPr>
          <a:xfrm>
            <a:off x="1190549" y="209398"/>
            <a:ext cx="2585009"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8" name="Text 4"/>
          <p:cNvSpPr txBox="1"/>
          <p:nvPr/>
        </p:nvSpPr>
        <p:spPr>
          <a:xfrm>
            <a:off x="9298534" y="152705"/>
            <a:ext cx="2324405"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9" name="Text 5"/>
          <p:cNvSpPr txBox="1"/>
          <p:nvPr/>
        </p:nvSpPr>
        <p:spPr>
          <a:xfrm>
            <a:off x="9622231" y="400507"/>
            <a:ext cx="2000707"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0" name="Text 6"/>
          <p:cNvSpPr txBox="1"/>
          <p:nvPr/>
        </p:nvSpPr>
        <p:spPr>
          <a:xfrm>
            <a:off x="4990795" y="1335024"/>
            <a:ext cx="2215591" cy="419710"/>
          </a:xfrm>
          <a:prstGeom prst="rect">
            <a:avLst/>
          </a:prstGeom>
          <a:noFill/>
          <a:ln/>
        </p:spPr>
        <p:txBody>
          <a:bodyPr wrap="square" lIns="0" tIns="0" rIns="0" bIns="0" rtlCol="0" anchor="ctr"/>
          <a:lstStyle/>
          <a:p>
            <a:pPr marL="0" indent="0" algn="ctr">
              <a:buNone/>
            </a:pPr>
            <a:r>
              <a:rPr lang="en-US" sz="2700" b="1" kern="0" spc="150" dirty="0">
                <a:solidFill>
                  <a:srgbClr val="C9A227"/>
                </a:solidFill>
                <a:latin typeface="Inter" pitchFamily="34" charset="0"/>
                <a:ea typeface="Inter" pitchFamily="34" charset="-122"/>
                <a:cs typeface="Inter" pitchFamily="34" charset="-120"/>
              </a:rPr>
              <a:t>ARTICLE 1</a:t>
            </a:r>
            <a:endParaRPr lang="en-US" sz="2700" dirty="0"/>
          </a:p>
        </p:txBody>
      </p:sp>
      <p:sp>
        <p:nvSpPr>
          <p:cNvPr id="11" name="Text 7"/>
          <p:cNvSpPr txBox="1"/>
          <p:nvPr/>
        </p:nvSpPr>
        <p:spPr>
          <a:xfrm>
            <a:off x="571500" y="1849831"/>
            <a:ext cx="11049610" cy="1924812"/>
          </a:xfrm>
          <a:prstGeom prst="rect">
            <a:avLst/>
          </a:prstGeom>
          <a:noFill/>
          <a:ln/>
        </p:spPr>
        <p:txBody>
          <a:bodyPr wrap="square" lIns="0" tIns="0" rIns="0" bIns="0" rtlCol="0" anchor="ctr"/>
          <a:lstStyle/>
          <a:p>
            <a:pPr marL="0" indent="0" algn="ctr">
              <a:buNone/>
            </a:pPr>
            <a:r>
              <a:rPr lang="en-US" sz="7200" b="1" dirty="0">
                <a:solidFill>
                  <a:srgbClr val="FFFFFF"/>
                </a:solidFill>
                <a:latin typeface="Inter" pitchFamily="34" charset="0"/>
                <a:ea typeface="Inter" pitchFamily="34" charset="-122"/>
                <a:cs typeface="Inter" pitchFamily="34" charset="-120"/>
              </a:rPr>
              <a:t>Finance Committee Report</a:t>
            </a:r>
            <a:endParaRPr lang="en-US" sz="7200" dirty="0"/>
          </a:p>
        </p:txBody>
      </p:sp>
      <p:sp>
        <p:nvSpPr>
          <p:cNvPr id="12" name="Text 8"/>
          <p:cNvSpPr txBox="1"/>
          <p:nvPr/>
        </p:nvSpPr>
        <p:spPr>
          <a:xfrm>
            <a:off x="1889150" y="3960266"/>
            <a:ext cx="8420710" cy="562356"/>
          </a:xfrm>
          <a:prstGeom prst="rect">
            <a:avLst/>
          </a:prstGeom>
          <a:noFill/>
          <a:ln/>
        </p:spPr>
        <p:txBody>
          <a:bodyPr wrap="square" lIns="0" tIns="0" rIns="0" bIns="0" rtlCol="0" anchor="ctr"/>
          <a:lstStyle/>
          <a:p>
            <a:pPr marL="0" indent="0" algn="ctr">
              <a:buNone/>
            </a:pPr>
            <a:r>
              <a:rPr lang="en-US" sz="3600" dirty="0">
                <a:solidFill>
                  <a:srgbClr val="FFFFFF">
                    <a:alpha val="90000"/>
                  </a:srgbClr>
                </a:solidFill>
                <a:latin typeface="Inter" pitchFamily="34" charset="0"/>
                <a:ea typeface="Inter" pitchFamily="34" charset="-122"/>
                <a:cs typeface="Inter" pitchFamily="34" charset="-120"/>
              </a:rPr>
              <a:t>Required to start Town Meeting</a:t>
            </a:r>
            <a:endParaRPr lang="en-US" sz="3600" dirty="0"/>
          </a:p>
        </p:txBody>
      </p:sp>
      <p:sp>
        <p:nvSpPr>
          <p:cNvPr id="13" name="Shape 9"/>
          <p:cNvSpPr/>
          <p:nvPr/>
        </p:nvSpPr>
        <p:spPr>
          <a:xfrm>
            <a:off x="3377794" y="4903013"/>
            <a:ext cx="5438851" cy="714146"/>
          </a:xfrm>
          <a:prstGeom prst="roundRect">
            <a:avLst>
              <a:gd name="adj" fmla="val 128041"/>
            </a:avLst>
          </a:prstGeom>
          <a:solidFill>
            <a:srgbClr val="2ECC71">
              <a:alpha val="15000"/>
            </a:srgbClr>
          </a:solidFill>
          <a:ln w="25400">
            <a:solidFill>
              <a:srgbClr val="2ECC71">
                <a:alpha val="40000"/>
              </a:srgbClr>
            </a:solidFill>
            <a:prstDash val="solid"/>
          </a:ln>
        </p:spPr>
      </p:sp>
      <p:sp>
        <p:nvSpPr>
          <p:cNvPr id="14" name="Text 10"/>
          <p:cNvSpPr txBox="1"/>
          <p:nvPr/>
        </p:nvSpPr>
        <p:spPr>
          <a:xfrm>
            <a:off x="3920947" y="4903013"/>
            <a:ext cx="4496105" cy="715061"/>
          </a:xfrm>
          <a:prstGeom prst="rect">
            <a:avLst/>
          </a:prstGeom>
          <a:noFill/>
          <a:ln/>
        </p:spPr>
        <p:txBody>
          <a:bodyPr wrap="square" lIns="0" tIns="0" rIns="0" bIns="0" rtlCol="0" anchor="ctr"/>
          <a:lstStyle/>
          <a:p>
            <a:pPr marL="0" indent="0" algn="ctr">
              <a:buNone/>
            </a:pPr>
            <a:r>
              <a:rPr lang="en-US" sz="2400" b="1" dirty="0">
                <a:solidFill>
                  <a:srgbClr val="2ECC71"/>
                </a:solidFill>
                <a:latin typeface="Inter" pitchFamily="34" charset="0"/>
                <a:ea typeface="Inter" pitchFamily="34" charset="-122"/>
                <a:cs typeface="Inter" pitchFamily="34" charset="-120"/>
              </a:rPr>
              <a:t>Simple Majority Vote Required</a:t>
            </a:r>
            <a:endParaRPr lang="en-US" sz="2400" dirty="0"/>
          </a:p>
        </p:txBody>
      </p:sp>
      <p:sp>
        <p:nvSpPr>
          <p:cNvPr id="15" name="Shape 11"/>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16" name="Text 12"/>
          <p:cNvSpPr txBox="1"/>
          <p:nvPr/>
        </p:nvSpPr>
        <p:spPr>
          <a:xfrm>
            <a:off x="952805" y="6334049"/>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17" name="Text 13"/>
          <p:cNvSpPr txBox="1"/>
          <p:nvPr/>
        </p:nvSpPr>
        <p:spPr>
          <a:xfrm>
            <a:off x="2912364" y="6334049"/>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18" name="Text 14"/>
          <p:cNvSpPr txBox="1"/>
          <p:nvPr/>
        </p:nvSpPr>
        <p:spPr>
          <a:xfrm>
            <a:off x="10414102" y="6334049"/>
            <a:ext cx="1100023" cy="191110"/>
          </a:xfrm>
          <a:prstGeom prst="rect">
            <a:avLst/>
          </a:prstGeom>
          <a:noFill/>
          <a:ln/>
        </p:spPr>
        <p:txBody>
          <a:bodyPr wrap="square" lIns="0" tIns="0" rIns="0" bIns="0" rtlCol="0" anchor="ctr"/>
          <a:lstStyle/>
          <a:p>
            <a:pPr marL="0" indent="0" algn="l">
              <a:buNone/>
            </a:pPr>
            <a:r>
              <a:rPr lang="en-US" sz="1200" dirty="0">
                <a:solidFill>
                  <a:srgbClr val="FFFFFF">
                    <a:alpha val="60000"/>
                  </a:srgbClr>
                </a:solidFill>
                <a:latin typeface="Inter" pitchFamily="34" charset="0"/>
                <a:ea typeface="Inter" pitchFamily="34" charset="-122"/>
                <a:cs typeface="Inter" pitchFamily="34" charset="-120"/>
              </a:rPr>
              <a:t>Page 5 of 24</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7" name="Text 3"/>
          <p:cNvSpPr txBox="1"/>
          <p:nvPr/>
        </p:nvSpPr>
        <p:spPr>
          <a:xfrm>
            <a:off x="1190549" y="209398"/>
            <a:ext cx="2585009"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8" name="Text 4"/>
          <p:cNvSpPr txBox="1"/>
          <p:nvPr/>
        </p:nvSpPr>
        <p:spPr>
          <a:xfrm>
            <a:off x="9530791" y="181051"/>
            <a:ext cx="2092147" cy="200254"/>
          </a:xfrm>
          <a:prstGeom prst="rect">
            <a:avLst/>
          </a:prstGeom>
          <a:noFill/>
          <a:ln/>
        </p:spPr>
        <p:txBody>
          <a:bodyPr wrap="square" lIns="0" tIns="0" rIns="0" bIns="0" rtlCol="0" anchor="ctr"/>
          <a:lstStyle/>
          <a:p>
            <a:pPr marL="0" indent="0" algn="r">
              <a:buNone/>
            </a:pPr>
            <a:r>
              <a:rPr lang="en-US" sz="1300" b="1" dirty="0">
                <a:solidFill>
                  <a:srgbClr val="FFFFFF"/>
                </a:solidFill>
                <a:latin typeface="Inter" pitchFamily="34" charset="0"/>
                <a:ea typeface="Inter" pitchFamily="34" charset="-122"/>
                <a:cs typeface="Inter" pitchFamily="34" charset="-120"/>
              </a:rPr>
              <a:t>Annual Town Meeting</a:t>
            </a:r>
            <a:endParaRPr lang="en-US" sz="1300" dirty="0"/>
          </a:p>
        </p:txBody>
      </p:sp>
      <p:sp>
        <p:nvSpPr>
          <p:cNvPr id="9" name="Text 5"/>
          <p:cNvSpPr txBox="1"/>
          <p:nvPr/>
        </p:nvSpPr>
        <p:spPr>
          <a:xfrm>
            <a:off x="9822485" y="400507"/>
            <a:ext cx="1800454" cy="162763"/>
          </a:xfrm>
          <a:prstGeom prst="rect">
            <a:avLst/>
          </a:prstGeom>
          <a:noFill/>
          <a:ln/>
        </p:spPr>
        <p:txBody>
          <a:bodyPr wrap="square" lIns="0" tIns="0" rIns="0" bIns="0" rtlCol="0" anchor="ctr"/>
          <a:lstStyle/>
          <a:p>
            <a:pPr marL="0" indent="0" algn="r">
              <a:buNone/>
            </a:pPr>
            <a:r>
              <a:rPr lang="en-US" sz="1000" dirty="0">
                <a:solidFill>
                  <a:srgbClr val="FFFFFF">
                    <a:alpha val="90000"/>
                  </a:srgbClr>
                </a:solidFill>
                <a:latin typeface="Inter" pitchFamily="34" charset="0"/>
                <a:ea typeface="Inter" pitchFamily="34" charset="-122"/>
                <a:cs typeface="Inter" pitchFamily="34" charset="-120"/>
              </a:rPr>
              <a:t>June 1, 2026</a:t>
            </a:r>
            <a:endParaRPr lang="en-US" sz="1000" dirty="0"/>
          </a:p>
        </p:txBody>
      </p:sp>
      <p:sp>
        <p:nvSpPr>
          <p:cNvPr id="10" name="Shape 6"/>
          <p:cNvSpPr/>
          <p:nvPr/>
        </p:nvSpPr>
        <p:spPr>
          <a:xfrm>
            <a:off x="1809598" y="952805"/>
            <a:ext cx="8572500" cy="6105449"/>
          </a:xfrm>
          <a:prstGeom prst="roundRect">
            <a:avLst>
              <a:gd name="adj" fmla="val 1122"/>
            </a:avLst>
          </a:prstGeom>
          <a:solidFill>
            <a:srgbClr val="FFFFFF">
              <a:alpha val="10000"/>
            </a:srgbClr>
          </a:solidFill>
          <a:ln w="12700">
            <a:solidFill>
              <a:srgbClr val="FFFFFF">
                <a:alpha val="15000"/>
              </a:srgbClr>
            </a:solidFill>
            <a:prstDash val="solid"/>
          </a:ln>
        </p:spPr>
      </p:sp>
      <p:sp>
        <p:nvSpPr>
          <p:cNvPr id="11" name="Text 7"/>
          <p:cNvSpPr txBox="1"/>
          <p:nvPr/>
        </p:nvSpPr>
        <p:spPr>
          <a:xfrm>
            <a:off x="2200046" y="1343254"/>
            <a:ext cx="7791602" cy="277063"/>
          </a:xfrm>
          <a:prstGeom prst="rect">
            <a:avLst/>
          </a:prstGeom>
          <a:noFill/>
          <a:ln/>
        </p:spPr>
        <p:txBody>
          <a:bodyPr wrap="square" lIns="0" tIns="0" rIns="0" bIns="0" rtlCol="0" anchor="ctr"/>
          <a:lstStyle/>
          <a:p>
            <a:pPr marL="0" indent="0" algn="ctr">
              <a:buNone/>
            </a:pPr>
            <a:r>
              <a:rPr lang="en-US" sz="1800" b="1" kern="0" spc="225" dirty="0">
                <a:solidFill>
                  <a:srgbClr val="C9A227"/>
                </a:solidFill>
                <a:latin typeface="Inter" pitchFamily="34" charset="0"/>
                <a:ea typeface="Inter" pitchFamily="34" charset="-122"/>
                <a:cs typeface="Inter" pitchFamily="34" charset="-120"/>
              </a:rPr>
              <a:t>ARTICLE 2</a:t>
            </a:r>
            <a:endParaRPr lang="en-US" sz="1800" dirty="0"/>
          </a:p>
        </p:txBody>
      </p:sp>
      <p:sp>
        <p:nvSpPr>
          <p:cNvPr id="12" name="Text 8"/>
          <p:cNvSpPr txBox="1"/>
          <p:nvPr/>
        </p:nvSpPr>
        <p:spPr>
          <a:xfrm>
            <a:off x="2200046" y="1809598"/>
            <a:ext cx="7791602" cy="1343254"/>
          </a:xfrm>
          <a:prstGeom prst="rect">
            <a:avLst/>
          </a:prstGeom>
          <a:noFill/>
          <a:ln/>
        </p:spPr>
        <p:txBody>
          <a:bodyPr wrap="square" lIns="0" tIns="0" rIns="0" bIns="0" rtlCol="0" anchor="ctr"/>
          <a:lstStyle/>
          <a:p>
            <a:pPr marL="0" indent="0" algn="ctr">
              <a:buNone/>
            </a:pPr>
            <a:r>
              <a:rPr lang="en-US" sz="4800" b="1" dirty="0">
                <a:solidFill>
                  <a:srgbClr val="FFFFFF"/>
                </a:solidFill>
                <a:latin typeface="Inter" pitchFamily="34" charset="0"/>
                <a:ea typeface="Inter" pitchFamily="34" charset="-122"/>
                <a:cs typeface="Inter" pitchFamily="34" charset="-120"/>
              </a:rPr>
              <a:t>Capital Improvement Planning Committee</a:t>
            </a:r>
            <a:endParaRPr lang="en-US" sz="4800" dirty="0"/>
          </a:p>
        </p:txBody>
      </p:sp>
      <p:sp>
        <p:nvSpPr>
          <p:cNvPr id="13" name="Shape 9"/>
          <p:cNvSpPr/>
          <p:nvPr/>
        </p:nvSpPr>
        <p:spPr>
          <a:xfrm>
            <a:off x="2200046" y="3484778"/>
            <a:ext cx="7791602" cy="1009498"/>
          </a:xfrm>
          <a:prstGeom prst="roundRect">
            <a:avLst>
              <a:gd name="adj" fmla="val 27345"/>
            </a:avLst>
          </a:prstGeom>
          <a:solidFill>
            <a:srgbClr val="E74C3C">
              <a:alpha val="35000"/>
            </a:srgbClr>
          </a:solidFill>
          <a:ln/>
        </p:spPr>
      </p:sp>
      <p:sp>
        <p:nvSpPr>
          <p:cNvPr id="14" name="Shape 10"/>
          <p:cNvSpPr/>
          <p:nvPr/>
        </p:nvSpPr>
        <p:spPr>
          <a:xfrm>
            <a:off x="2200046" y="3484778"/>
            <a:ext cx="75895" cy="1009498"/>
          </a:xfrm>
          <a:prstGeom prst="roundRect">
            <a:avLst>
              <a:gd name="adj" fmla="val 363720"/>
            </a:avLst>
          </a:prstGeom>
          <a:solidFill>
            <a:srgbClr val="E74C3C"/>
          </a:solidFill>
          <a:ln w="12700">
            <a:solidFill>
              <a:srgbClr val="E74C3C">
                <a:alpha val="0"/>
              </a:srgbClr>
            </a:solidFill>
            <a:prstDash val="solid"/>
          </a:ln>
        </p:spPr>
      </p:sp>
      <p:sp>
        <p:nvSpPr>
          <p:cNvPr id="15" name="Text 11"/>
          <p:cNvSpPr txBox="1"/>
          <p:nvPr/>
        </p:nvSpPr>
        <p:spPr>
          <a:xfrm>
            <a:off x="2860243" y="3484778"/>
            <a:ext cx="6743700" cy="1010412"/>
          </a:xfrm>
          <a:prstGeom prst="rect">
            <a:avLst/>
          </a:prstGeom>
          <a:noFill/>
          <a:ln/>
        </p:spPr>
        <p:txBody>
          <a:bodyPr wrap="square" lIns="0" tIns="0" rIns="0" bIns="0" rtlCol="0" anchor="ctr"/>
          <a:lstStyle/>
          <a:p>
            <a:pPr marL="0" indent="0" algn="ctr">
              <a:buNone/>
            </a:pPr>
            <a:r>
              <a:rPr lang="en-US" sz="2800" b="1" dirty="0">
                <a:solidFill>
                  <a:srgbClr val="FFFFFF"/>
                </a:solidFill>
                <a:latin typeface="Inter" pitchFamily="34" charset="0"/>
                <a:ea typeface="Inter" pitchFamily="34" charset="-122"/>
                <a:cs typeface="Inter" pitchFamily="34" charset="-120"/>
              </a:rPr>
              <a:t>Pass Over — Committee lacks quorum</a:t>
            </a:r>
            <a:endParaRPr lang="en-US" sz="2800" dirty="0"/>
          </a:p>
        </p:txBody>
      </p:sp>
      <p:sp>
        <p:nvSpPr>
          <p:cNvPr id="16" name="Text 12"/>
          <p:cNvSpPr txBox="1"/>
          <p:nvPr/>
        </p:nvSpPr>
        <p:spPr>
          <a:xfrm>
            <a:off x="2200046" y="4775911"/>
            <a:ext cx="7791602" cy="295351"/>
          </a:xfrm>
          <a:prstGeom prst="rect">
            <a:avLst/>
          </a:prstGeom>
          <a:noFill/>
          <a:ln/>
        </p:spPr>
        <p:txBody>
          <a:bodyPr wrap="square" lIns="0" tIns="0" rIns="0" bIns="0" rtlCol="0" anchor="ctr"/>
          <a:lstStyle/>
          <a:p>
            <a:pPr marL="0" indent="0" algn="ctr">
              <a:buNone/>
            </a:pPr>
            <a:r>
              <a:rPr lang="en-US" sz="1900" dirty="0">
                <a:solidFill>
                  <a:srgbClr val="FFFFFF">
                    <a:alpha val="90000"/>
                  </a:srgbClr>
                </a:solidFill>
                <a:latin typeface="Inter" pitchFamily="34" charset="0"/>
                <a:ea typeface="Inter" pitchFamily="34" charset="-122"/>
                <a:cs typeface="Inter" pitchFamily="34" charset="-120"/>
              </a:rPr>
              <a:t>No action needed from voters at this time</a:t>
            </a:r>
            <a:endParaRPr lang="en-US" sz="1900" dirty="0"/>
          </a:p>
        </p:txBody>
      </p:sp>
      <p:sp>
        <p:nvSpPr>
          <p:cNvPr id="17" name="Shape 13"/>
          <p:cNvSpPr/>
          <p:nvPr/>
        </p:nvSpPr>
        <p:spPr>
          <a:xfrm>
            <a:off x="2200046" y="5452567"/>
            <a:ext cx="3752698" cy="1209751"/>
          </a:xfrm>
          <a:prstGeom prst="roundRect">
            <a:avLst>
              <a:gd name="adj" fmla="val 19045"/>
            </a:avLst>
          </a:prstGeom>
          <a:solidFill>
            <a:srgbClr val="FFFFFF">
              <a:alpha val="8000"/>
            </a:srgbClr>
          </a:solidFill>
          <a:ln w="12700">
            <a:solidFill>
              <a:srgbClr val="FFFFFF">
                <a:alpha val="10000"/>
              </a:srgbClr>
            </a:solidFill>
            <a:prstDash val="solid"/>
          </a:ln>
        </p:spPr>
      </p:sp>
      <p:sp>
        <p:nvSpPr>
          <p:cNvPr id="18" name="Text 14"/>
          <p:cNvSpPr txBox="1"/>
          <p:nvPr/>
        </p:nvSpPr>
        <p:spPr>
          <a:xfrm>
            <a:off x="3268980" y="5699455"/>
            <a:ext cx="1615745" cy="200254"/>
          </a:xfrm>
          <a:prstGeom prst="rect">
            <a:avLst/>
          </a:prstGeom>
          <a:noFill/>
          <a:ln/>
        </p:spPr>
        <p:txBody>
          <a:bodyPr wrap="square" lIns="0" tIns="0" rIns="0" bIns="0" rtlCol="0" anchor="ctr"/>
          <a:lstStyle/>
          <a:p>
            <a:pPr marL="0" indent="0" algn="ctr">
              <a:buNone/>
            </a:pPr>
            <a:r>
              <a:rPr lang="en-US" sz="1300" b="1" kern="0" spc="113" dirty="0">
                <a:solidFill>
                  <a:srgbClr val="FFFFFF">
                    <a:alpha val="80000"/>
                  </a:srgbClr>
                </a:solidFill>
                <a:latin typeface="Inter" pitchFamily="34" charset="0"/>
                <a:ea typeface="Inter" pitchFamily="34" charset="-122"/>
                <a:cs typeface="Inter" pitchFamily="34" charset="-120"/>
              </a:rPr>
              <a:t>Vote Required</a:t>
            </a:r>
            <a:endParaRPr lang="en-US" sz="1300" dirty="0"/>
          </a:p>
        </p:txBody>
      </p:sp>
      <p:sp>
        <p:nvSpPr>
          <p:cNvPr id="19" name="Text 15"/>
          <p:cNvSpPr txBox="1"/>
          <p:nvPr/>
        </p:nvSpPr>
        <p:spPr>
          <a:xfrm>
            <a:off x="2690165" y="6042355"/>
            <a:ext cx="2777033" cy="372161"/>
          </a:xfrm>
          <a:prstGeom prst="rect">
            <a:avLst/>
          </a:prstGeom>
          <a:noFill/>
          <a:ln/>
        </p:spPr>
        <p:txBody>
          <a:bodyPr wrap="square" lIns="0" tIns="0" rIns="0" bIns="0" rtlCol="0" anchor="ctr"/>
          <a:lstStyle/>
          <a:p>
            <a:pPr marL="0" indent="0" algn="ctr">
              <a:buNone/>
            </a:pPr>
            <a:r>
              <a:rPr lang="en-US" sz="2400" b="1" dirty="0">
                <a:solidFill>
                  <a:srgbClr val="2ECC71"/>
                </a:solidFill>
                <a:latin typeface="Inter" pitchFamily="34" charset="0"/>
                <a:ea typeface="Inter" pitchFamily="34" charset="-122"/>
                <a:cs typeface="Inter" pitchFamily="34" charset="-120"/>
              </a:rPr>
              <a:t>Simple Majority</a:t>
            </a:r>
            <a:endParaRPr lang="en-US" sz="2400" dirty="0"/>
          </a:p>
        </p:txBody>
      </p:sp>
      <p:sp>
        <p:nvSpPr>
          <p:cNvPr id="20" name="Shape 16"/>
          <p:cNvSpPr/>
          <p:nvPr/>
        </p:nvSpPr>
        <p:spPr>
          <a:xfrm>
            <a:off x="6238951" y="5452567"/>
            <a:ext cx="3752698" cy="1209751"/>
          </a:xfrm>
          <a:prstGeom prst="roundRect">
            <a:avLst>
              <a:gd name="adj" fmla="val 19045"/>
            </a:avLst>
          </a:prstGeom>
          <a:solidFill>
            <a:srgbClr val="FFFFFF">
              <a:alpha val="8000"/>
            </a:srgbClr>
          </a:solidFill>
          <a:ln w="12700">
            <a:solidFill>
              <a:srgbClr val="FFFFFF">
                <a:alpha val="10000"/>
              </a:srgbClr>
            </a:solidFill>
            <a:prstDash val="solid"/>
          </a:ln>
        </p:spPr>
      </p:sp>
      <p:sp>
        <p:nvSpPr>
          <p:cNvPr id="21" name="Text 17"/>
          <p:cNvSpPr txBox="1"/>
          <p:nvPr/>
        </p:nvSpPr>
        <p:spPr>
          <a:xfrm>
            <a:off x="6815023" y="5699455"/>
            <a:ext cx="2610612" cy="200254"/>
          </a:xfrm>
          <a:prstGeom prst="rect">
            <a:avLst/>
          </a:prstGeom>
          <a:noFill/>
          <a:ln/>
        </p:spPr>
        <p:txBody>
          <a:bodyPr wrap="square" lIns="0" tIns="0" rIns="0" bIns="0" rtlCol="0" anchor="ctr"/>
          <a:lstStyle/>
          <a:p>
            <a:pPr marL="0" indent="0" algn="ctr">
              <a:buNone/>
            </a:pPr>
            <a:r>
              <a:rPr lang="en-US" sz="1300" b="1" kern="0" spc="113" dirty="0">
                <a:solidFill>
                  <a:srgbClr val="FFFFFF">
                    <a:alpha val="80000"/>
                  </a:srgbClr>
                </a:solidFill>
                <a:latin typeface="Inter" pitchFamily="34" charset="0"/>
                <a:ea typeface="Inter" pitchFamily="34" charset="-122"/>
                <a:cs typeface="Inter" pitchFamily="34" charset="-120"/>
              </a:rPr>
              <a:t>Board Recommendation</a:t>
            </a:r>
            <a:endParaRPr lang="en-US" sz="1300" dirty="0"/>
          </a:p>
        </p:txBody>
      </p:sp>
      <p:sp>
        <p:nvSpPr>
          <p:cNvPr id="22" name="Text 18"/>
          <p:cNvSpPr txBox="1"/>
          <p:nvPr/>
        </p:nvSpPr>
        <p:spPr>
          <a:xfrm>
            <a:off x="7263994" y="6042355"/>
            <a:ext cx="1705356" cy="372161"/>
          </a:xfrm>
          <a:prstGeom prst="rect">
            <a:avLst/>
          </a:prstGeom>
          <a:noFill/>
          <a:ln/>
        </p:spPr>
        <p:txBody>
          <a:bodyPr wrap="square" lIns="0" tIns="0" rIns="0" bIns="0" rtlCol="0" anchor="ctr"/>
          <a:lstStyle/>
          <a:p>
            <a:pPr marL="0" indent="0" algn="ctr">
              <a:buNone/>
            </a:pPr>
            <a:r>
              <a:rPr lang="en-US" sz="2400" b="1" dirty="0">
                <a:solidFill>
                  <a:srgbClr val="E74C3C"/>
                </a:solidFill>
                <a:latin typeface="Inter" pitchFamily="34" charset="0"/>
                <a:ea typeface="Inter" pitchFamily="34" charset="-122"/>
                <a:cs typeface="Inter" pitchFamily="34" charset="-120"/>
              </a:rPr>
              <a:t>PASS OVER</a:t>
            </a:r>
            <a:endParaRPr lang="en-US" sz="2400" dirty="0"/>
          </a:p>
        </p:txBody>
      </p:sp>
      <p:sp>
        <p:nvSpPr>
          <p:cNvPr id="23" name="Shape 19"/>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24" name="Text 20"/>
          <p:cNvSpPr txBox="1"/>
          <p:nvPr/>
        </p:nvSpPr>
        <p:spPr>
          <a:xfrm>
            <a:off x="952805" y="6334049"/>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25" name="Text 21"/>
          <p:cNvSpPr txBox="1"/>
          <p:nvPr/>
        </p:nvSpPr>
        <p:spPr>
          <a:xfrm>
            <a:off x="2912364" y="6334049"/>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26" name="Text 22"/>
          <p:cNvSpPr txBox="1"/>
          <p:nvPr/>
        </p:nvSpPr>
        <p:spPr>
          <a:xfrm>
            <a:off x="10409530" y="6334049"/>
            <a:ext cx="1110996" cy="191110"/>
          </a:xfrm>
          <a:prstGeom prst="rect">
            <a:avLst/>
          </a:prstGeom>
          <a:noFill/>
          <a:ln/>
        </p:spPr>
        <p:txBody>
          <a:bodyPr wrap="square" lIns="0" tIns="0" rIns="0" bIns="0" rtlCol="0" anchor="ctr"/>
          <a:lstStyle/>
          <a:p>
            <a:pPr marL="0" indent="0" algn="l">
              <a:buNone/>
            </a:pPr>
            <a:r>
              <a:rPr lang="en-US" sz="1200" dirty="0">
                <a:solidFill>
                  <a:srgbClr val="FFFFFF">
                    <a:alpha val="70000"/>
                  </a:srgbClr>
                </a:solidFill>
                <a:latin typeface="Inter" pitchFamily="34" charset="0"/>
                <a:ea typeface="Inter" pitchFamily="34" charset="-122"/>
                <a:cs typeface="Inter" pitchFamily="34" charset="-120"/>
              </a:rPr>
              <a:t>Page 6 of 24</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3A5F"/>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800100"/>
          </a:xfrm>
          <a:prstGeom prst="rect">
            <a:avLst/>
          </a:prstGeom>
          <a:solidFill>
            <a:srgbClr val="FFFFFF">
              <a:alpha val="10000"/>
            </a:srgbClr>
          </a:solidFill>
          <a:ln/>
        </p:spPr>
      </p:sp>
      <p:sp>
        <p:nvSpPr>
          <p:cNvPr id="5" name="Shape 2"/>
          <p:cNvSpPr/>
          <p:nvPr/>
        </p:nvSpPr>
        <p:spPr>
          <a:xfrm>
            <a:off x="0" y="780898"/>
            <a:ext cx="12191695" cy="19202"/>
          </a:xfrm>
          <a:prstGeom prst="rect">
            <a:avLst/>
          </a:prstGeom>
          <a:solidFill>
            <a:srgbClr val="FFFFFF">
              <a:alpha val="20000"/>
            </a:srgbClr>
          </a:solidFill>
          <a:ln w="12700">
            <a:solidFill>
              <a:srgbClr val="FFFFFF">
                <a:alpha val="0"/>
              </a:srgbClr>
            </a:solidFill>
            <a:prstDash val="solid"/>
          </a:ln>
        </p:spPr>
      </p:sp>
      <p:sp>
        <p:nvSpPr>
          <p:cNvPr id="6" name="Shape 3"/>
          <p:cNvSpPr/>
          <p:nvPr/>
        </p:nvSpPr>
        <p:spPr>
          <a:xfrm>
            <a:off x="8553298" y="3047695"/>
            <a:ext cx="3314700" cy="1524305"/>
          </a:xfrm>
          <a:prstGeom prst="roundRect">
            <a:avLst>
              <a:gd name="adj" fmla="val 8998"/>
            </a:avLst>
          </a:prstGeom>
          <a:solidFill>
            <a:srgbClr val="FFFFFF">
              <a:alpha val="8000"/>
            </a:srgbClr>
          </a:solidFill>
          <a:ln/>
        </p:spPr>
      </p:sp>
      <p:sp>
        <p:nvSpPr>
          <p:cNvPr id="7" name="Shape 4"/>
          <p:cNvSpPr/>
          <p:nvPr/>
        </p:nvSpPr>
        <p:spPr>
          <a:xfrm>
            <a:off x="8553298" y="3047695"/>
            <a:ext cx="38405" cy="1524305"/>
          </a:xfrm>
          <a:prstGeom prst="roundRect">
            <a:avLst>
              <a:gd name="adj" fmla="val 357141"/>
            </a:avLst>
          </a:prstGeom>
          <a:solidFill>
            <a:srgbClr val="C9A227"/>
          </a:solidFill>
          <a:ln w="12700">
            <a:solidFill>
              <a:srgbClr val="C9A227">
                <a:alpha val="0"/>
              </a:srgbClr>
            </a:solidFill>
            <a:prstDash val="solid"/>
          </a:ln>
        </p:spPr>
      </p:sp>
      <p:sp>
        <p:nvSpPr>
          <p:cNvPr id="8" name="Shape 5"/>
          <p:cNvSpPr/>
          <p:nvPr/>
        </p:nvSpPr>
        <p:spPr>
          <a:xfrm>
            <a:off x="571500" y="2095805"/>
            <a:ext cx="3276295" cy="952805"/>
          </a:xfrm>
          <a:prstGeom prst="roundRect">
            <a:avLst>
              <a:gd name="adj" fmla="val 19194"/>
            </a:avLst>
          </a:prstGeom>
          <a:solidFill>
            <a:srgbClr val="FFFFFF">
              <a:alpha val="10000"/>
            </a:srgbClr>
          </a:solidFill>
          <a:ln/>
        </p:spPr>
      </p:sp>
      <p:sp>
        <p:nvSpPr>
          <p:cNvPr id="9" name="Shape 6"/>
          <p:cNvSpPr/>
          <p:nvPr/>
        </p:nvSpPr>
        <p:spPr>
          <a:xfrm>
            <a:off x="571500" y="2095805"/>
            <a:ext cx="38405" cy="952805"/>
          </a:xfrm>
          <a:prstGeom prst="roundRect">
            <a:avLst>
              <a:gd name="adj" fmla="val 476188"/>
            </a:avLst>
          </a:prstGeom>
          <a:solidFill>
            <a:srgbClr val="C9A227"/>
          </a:solidFill>
          <a:ln w="12700">
            <a:solidFill>
              <a:srgbClr val="C9A227">
                <a:alpha val="0"/>
              </a:srgbClr>
            </a:solidFill>
            <a:prstDash val="solid"/>
          </a:ln>
        </p:spPr>
      </p:sp>
      <p:sp>
        <p:nvSpPr>
          <p:cNvPr id="10" name="Shape 7"/>
          <p:cNvSpPr/>
          <p:nvPr/>
        </p:nvSpPr>
        <p:spPr>
          <a:xfrm>
            <a:off x="3952951" y="2095805"/>
            <a:ext cx="3276295" cy="952805"/>
          </a:xfrm>
          <a:prstGeom prst="roundRect">
            <a:avLst>
              <a:gd name="adj" fmla="val 19194"/>
            </a:avLst>
          </a:prstGeom>
          <a:solidFill>
            <a:srgbClr val="FFFFFF">
              <a:alpha val="10000"/>
            </a:srgbClr>
          </a:solidFill>
          <a:ln/>
        </p:spPr>
      </p:sp>
      <p:sp>
        <p:nvSpPr>
          <p:cNvPr id="11" name="Shape 8"/>
          <p:cNvSpPr/>
          <p:nvPr/>
        </p:nvSpPr>
        <p:spPr>
          <a:xfrm>
            <a:off x="3952951" y="2095805"/>
            <a:ext cx="38405" cy="952805"/>
          </a:xfrm>
          <a:prstGeom prst="roundRect">
            <a:avLst>
              <a:gd name="adj" fmla="val 476188"/>
            </a:avLst>
          </a:prstGeom>
          <a:solidFill>
            <a:srgbClr val="C9A227"/>
          </a:solidFill>
          <a:ln w="12700">
            <a:solidFill>
              <a:srgbClr val="C9A227">
                <a:alpha val="0"/>
              </a:srgbClr>
            </a:solidFill>
            <a:prstDash val="solid"/>
          </a:ln>
        </p:spPr>
      </p:sp>
      <p:sp>
        <p:nvSpPr>
          <p:cNvPr id="12" name="Shape 9"/>
          <p:cNvSpPr/>
          <p:nvPr/>
        </p:nvSpPr>
        <p:spPr>
          <a:xfrm>
            <a:off x="571500" y="3191256"/>
            <a:ext cx="3276295" cy="952805"/>
          </a:xfrm>
          <a:prstGeom prst="roundRect">
            <a:avLst>
              <a:gd name="adj" fmla="val 19194"/>
            </a:avLst>
          </a:prstGeom>
          <a:solidFill>
            <a:srgbClr val="FFFFFF">
              <a:alpha val="10000"/>
            </a:srgbClr>
          </a:solidFill>
          <a:ln/>
        </p:spPr>
      </p:sp>
      <p:sp>
        <p:nvSpPr>
          <p:cNvPr id="13" name="Shape 10"/>
          <p:cNvSpPr/>
          <p:nvPr/>
        </p:nvSpPr>
        <p:spPr>
          <a:xfrm>
            <a:off x="571500" y="3191256"/>
            <a:ext cx="38405" cy="952805"/>
          </a:xfrm>
          <a:prstGeom prst="roundRect">
            <a:avLst>
              <a:gd name="adj" fmla="val 476188"/>
            </a:avLst>
          </a:prstGeom>
          <a:solidFill>
            <a:srgbClr val="C9A227"/>
          </a:solidFill>
          <a:ln w="12700">
            <a:solidFill>
              <a:srgbClr val="C9A227">
                <a:alpha val="0"/>
              </a:srgbClr>
            </a:solidFill>
            <a:prstDash val="solid"/>
          </a:ln>
        </p:spPr>
      </p:sp>
      <p:sp>
        <p:nvSpPr>
          <p:cNvPr id="14" name="Shape 11"/>
          <p:cNvSpPr/>
          <p:nvPr/>
        </p:nvSpPr>
        <p:spPr>
          <a:xfrm>
            <a:off x="3952951" y="3191256"/>
            <a:ext cx="3276295" cy="952805"/>
          </a:xfrm>
          <a:prstGeom prst="roundRect">
            <a:avLst>
              <a:gd name="adj" fmla="val 19194"/>
            </a:avLst>
          </a:prstGeom>
          <a:solidFill>
            <a:srgbClr val="FFFFFF">
              <a:alpha val="10000"/>
            </a:srgbClr>
          </a:solidFill>
          <a:ln/>
        </p:spPr>
      </p:sp>
      <p:sp>
        <p:nvSpPr>
          <p:cNvPr id="15" name="Shape 12"/>
          <p:cNvSpPr/>
          <p:nvPr/>
        </p:nvSpPr>
        <p:spPr>
          <a:xfrm>
            <a:off x="3952951" y="3191256"/>
            <a:ext cx="38405" cy="952805"/>
          </a:xfrm>
          <a:prstGeom prst="roundRect">
            <a:avLst>
              <a:gd name="adj" fmla="val 476188"/>
            </a:avLst>
          </a:prstGeom>
          <a:solidFill>
            <a:srgbClr val="C9A227"/>
          </a:solidFill>
          <a:ln w="12700">
            <a:solidFill>
              <a:srgbClr val="C9A227">
                <a:alpha val="0"/>
              </a:srgbClr>
            </a:solidFill>
            <a:prstDash val="solid"/>
          </a:ln>
        </p:spPr>
      </p:sp>
      <p:sp>
        <p:nvSpPr>
          <p:cNvPr id="16" name="Shape 13"/>
          <p:cNvSpPr/>
          <p:nvPr/>
        </p:nvSpPr>
        <p:spPr>
          <a:xfrm>
            <a:off x="571500" y="4286707"/>
            <a:ext cx="6657746" cy="952805"/>
          </a:xfrm>
          <a:prstGeom prst="roundRect">
            <a:avLst>
              <a:gd name="adj" fmla="val 19194"/>
            </a:avLst>
          </a:prstGeom>
          <a:solidFill>
            <a:srgbClr val="FFFFFF">
              <a:alpha val="10000"/>
            </a:srgbClr>
          </a:solidFill>
          <a:ln/>
        </p:spPr>
      </p:sp>
      <p:sp>
        <p:nvSpPr>
          <p:cNvPr id="17" name="Shape 14"/>
          <p:cNvSpPr/>
          <p:nvPr/>
        </p:nvSpPr>
        <p:spPr>
          <a:xfrm>
            <a:off x="571500" y="4286707"/>
            <a:ext cx="38405" cy="952805"/>
          </a:xfrm>
          <a:prstGeom prst="roundRect">
            <a:avLst>
              <a:gd name="adj" fmla="val 476188"/>
            </a:avLst>
          </a:prstGeom>
          <a:solidFill>
            <a:srgbClr val="C9A227"/>
          </a:solidFill>
          <a:ln w="12700">
            <a:solidFill>
              <a:srgbClr val="C9A227">
                <a:alpha val="0"/>
              </a:srgbClr>
            </a:solidFill>
            <a:prstDash val="solid"/>
          </a:ln>
        </p:spPr>
      </p:sp>
      <p:sp>
        <p:nvSpPr>
          <p:cNvPr id="18" name="Shape 15"/>
          <p:cNvSpPr/>
          <p:nvPr/>
        </p:nvSpPr>
        <p:spPr>
          <a:xfrm>
            <a:off x="571500" y="5381244"/>
            <a:ext cx="6620256" cy="666598"/>
          </a:xfrm>
          <a:prstGeom prst="roundRect">
            <a:avLst>
              <a:gd name="adj" fmla="val 31354"/>
            </a:avLst>
          </a:prstGeom>
          <a:solidFill>
            <a:srgbClr val="C9A227">
              <a:alpha val="15000"/>
            </a:srgbClr>
          </a:solidFill>
          <a:ln w="12700">
            <a:solidFill>
              <a:srgbClr val="FFFFFF">
                <a:alpha val="0"/>
              </a:srgbClr>
            </a:solidFill>
            <a:prstDash val="solid"/>
          </a:ln>
        </p:spPr>
      </p:sp>
      <p:sp>
        <p:nvSpPr>
          <p:cNvPr id="19" name="Shape 16"/>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pic>
        <p:nvPicPr>
          <p:cNvPr id="20" name="Image 1" descr="gen-dedup-05dc34db560da9c4d9f6860df945d1d8.png"/>
          <p:cNvPicPr>
            <a:picLocks noChangeAspect="1"/>
          </p:cNvPicPr>
          <p:nvPr/>
        </p:nvPicPr>
        <p:blipFill>
          <a:blip r:embed="rId4"/>
          <a:srcRect/>
          <a:stretch/>
        </p:blipFill>
        <p:spPr>
          <a:xfrm>
            <a:off x="571500" y="142646"/>
            <a:ext cx="533095" cy="533095"/>
          </a:xfrm>
          <a:prstGeom prst="rect">
            <a:avLst/>
          </a:prstGeom>
        </p:spPr>
      </p:pic>
      <p:sp>
        <p:nvSpPr>
          <p:cNvPr id="21" name="Text 17"/>
          <p:cNvSpPr txBox="1"/>
          <p:nvPr/>
        </p:nvSpPr>
        <p:spPr>
          <a:xfrm>
            <a:off x="1190549" y="209398"/>
            <a:ext cx="2857500"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22" name="Text 18"/>
          <p:cNvSpPr txBox="1"/>
          <p:nvPr/>
        </p:nvSpPr>
        <p:spPr>
          <a:xfrm>
            <a:off x="8762695" y="171907"/>
            <a:ext cx="2857500" cy="200254"/>
          </a:xfrm>
          <a:prstGeom prst="rect">
            <a:avLst/>
          </a:prstGeom>
          <a:noFill/>
          <a:ln/>
        </p:spPr>
        <p:txBody>
          <a:bodyPr wrap="square" lIns="0" tIns="0" rIns="0" bIns="0" rtlCol="0" anchor="ctr"/>
          <a:lstStyle/>
          <a:p>
            <a:pPr marL="0" indent="0" algn="r">
              <a:buNone/>
            </a:pPr>
            <a:r>
              <a:rPr lang="en-US" sz="1300" b="1" dirty="0">
                <a:solidFill>
                  <a:srgbClr val="FFFFFF"/>
                </a:solidFill>
                <a:latin typeface="Inter" pitchFamily="34" charset="0"/>
                <a:ea typeface="Inter" pitchFamily="34" charset="-122"/>
                <a:cs typeface="Inter" pitchFamily="34" charset="-120"/>
              </a:rPr>
              <a:t>Annual Town Meeting</a:t>
            </a:r>
            <a:endParaRPr lang="en-US" sz="1300" dirty="0"/>
          </a:p>
        </p:txBody>
      </p:sp>
      <p:sp>
        <p:nvSpPr>
          <p:cNvPr id="23" name="Text 19"/>
          <p:cNvSpPr txBox="1"/>
          <p:nvPr/>
        </p:nvSpPr>
        <p:spPr>
          <a:xfrm>
            <a:off x="8762695" y="390449"/>
            <a:ext cx="285750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24" name="Text 20"/>
          <p:cNvSpPr txBox="1"/>
          <p:nvPr/>
        </p:nvSpPr>
        <p:spPr>
          <a:xfrm>
            <a:off x="571500" y="1047902"/>
            <a:ext cx="7631582" cy="629107"/>
          </a:xfrm>
          <a:prstGeom prst="rect">
            <a:avLst/>
          </a:prstGeom>
          <a:noFill/>
          <a:ln/>
        </p:spPr>
        <p:txBody>
          <a:bodyPr wrap="square" lIns="0" tIns="0" rIns="0" bIns="0" rtlCol="0" anchor="ctr"/>
          <a:lstStyle/>
          <a:p>
            <a:pPr marL="0" indent="0" algn="l">
              <a:buNone/>
            </a:pPr>
            <a:r>
              <a:rPr lang="en-US" sz="4500" b="1" dirty="0">
                <a:solidFill>
                  <a:srgbClr val="FFFFFF"/>
                </a:solidFill>
                <a:latin typeface="Inter" pitchFamily="34" charset="0"/>
                <a:ea typeface="Inter" pitchFamily="34" charset="-122"/>
                <a:cs typeface="Inter" pitchFamily="34" charset="-120"/>
              </a:rPr>
              <a:t>Article 3 - Free Cash</a:t>
            </a:r>
            <a:endParaRPr lang="en-US" sz="4500" dirty="0"/>
          </a:p>
        </p:txBody>
      </p:sp>
      <p:sp>
        <p:nvSpPr>
          <p:cNvPr id="25" name="Text 21"/>
          <p:cNvSpPr txBox="1"/>
          <p:nvPr/>
        </p:nvSpPr>
        <p:spPr>
          <a:xfrm>
            <a:off x="8633765" y="3429000"/>
            <a:ext cx="2857500" cy="200254"/>
          </a:xfrm>
          <a:prstGeom prst="rect">
            <a:avLst/>
          </a:prstGeom>
          <a:noFill/>
          <a:ln/>
        </p:spPr>
        <p:txBody>
          <a:bodyPr wrap="square" lIns="0" tIns="0" rIns="0" bIns="0" rtlCol="0" anchor="ctr"/>
          <a:lstStyle/>
          <a:p>
            <a:pPr marL="0" indent="0" algn="l">
              <a:buNone/>
            </a:pPr>
            <a:r>
              <a:rPr lang="en-US" sz="1300" dirty="0">
                <a:solidFill>
                  <a:srgbClr val="FFFFFF">
                    <a:alpha val="80000"/>
                  </a:srgbClr>
                </a:solidFill>
                <a:latin typeface="Inter" pitchFamily="34" charset="0"/>
                <a:ea typeface="Inter" pitchFamily="34" charset="-122"/>
                <a:cs typeface="Inter" pitchFamily="34" charset="-120"/>
              </a:rPr>
              <a:t>Total Amount</a:t>
            </a:r>
            <a:endParaRPr lang="en-US" sz="1300" dirty="0"/>
          </a:p>
        </p:txBody>
      </p:sp>
      <p:sp>
        <p:nvSpPr>
          <p:cNvPr id="26" name="Text 22"/>
          <p:cNvSpPr txBox="1"/>
          <p:nvPr/>
        </p:nvSpPr>
        <p:spPr>
          <a:xfrm>
            <a:off x="8633765" y="3705149"/>
            <a:ext cx="2857500" cy="534010"/>
          </a:xfrm>
          <a:prstGeom prst="rect">
            <a:avLst/>
          </a:prstGeom>
          <a:noFill/>
          <a:ln/>
        </p:spPr>
        <p:txBody>
          <a:bodyPr wrap="square" lIns="0" tIns="0" rIns="0" bIns="0" rtlCol="0" anchor="ctr"/>
          <a:lstStyle/>
          <a:p>
            <a:pPr marL="0" indent="0" algn="r">
              <a:buNone/>
            </a:pPr>
            <a:r>
              <a:rPr lang="en-US" sz="4200" b="1" dirty="0">
                <a:solidFill>
                  <a:srgbClr val="C9A227"/>
                </a:solidFill>
                <a:latin typeface="Inter" pitchFamily="34" charset="0"/>
                <a:ea typeface="Inter" pitchFamily="34" charset="-122"/>
                <a:cs typeface="Inter" pitchFamily="34" charset="-120"/>
              </a:rPr>
              <a:t>$694,414</a:t>
            </a:r>
            <a:endParaRPr lang="en-US" sz="4200" dirty="0"/>
          </a:p>
        </p:txBody>
      </p:sp>
      <p:sp>
        <p:nvSpPr>
          <p:cNvPr id="27" name="Text 23"/>
          <p:cNvSpPr txBox="1"/>
          <p:nvPr/>
        </p:nvSpPr>
        <p:spPr>
          <a:xfrm>
            <a:off x="724205" y="2238451"/>
            <a:ext cx="2934310" cy="295351"/>
          </a:xfrm>
          <a:prstGeom prst="rect">
            <a:avLst/>
          </a:prstGeom>
          <a:noFill/>
          <a:ln/>
        </p:spPr>
        <p:txBody>
          <a:bodyPr wrap="square" lIns="0" tIns="0" rIns="0" bIns="0" rtlCol="0" anchor="ctr"/>
          <a:lstStyle/>
          <a:p>
            <a:pPr marL="0" indent="0" algn="l">
              <a:buNone/>
            </a:pPr>
            <a:r>
              <a:rPr lang="en-US" sz="1900" b="1" dirty="0">
                <a:solidFill>
                  <a:srgbClr val="FFFFFF"/>
                </a:solidFill>
                <a:latin typeface="Inter" pitchFamily="34" charset="0"/>
                <a:ea typeface="Inter" pitchFamily="34" charset="-122"/>
                <a:cs typeface="Inter" pitchFamily="34" charset="-120"/>
              </a:rPr>
              <a:t>Snow &amp; Ice</a:t>
            </a:r>
            <a:endParaRPr lang="en-US" sz="1900" dirty="0"/>
          </a:p>
        </p:txBody>
      </p:sp>
      <p:sp>
        <p:nvSpPr>
          <p:cNvPr id="28" name="Text 24"/>
          <p:cNvSpPr txBox="1"/>
          <p:nvPr/>
        </p:nvSpPr>
        <p:spPr>
          <a:xfrm>
            <a:off x="724205" y="2581351"/>
            <a:ext cx="2934310"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$181,758</a:t>
            </a:r>
            <a:endParaRPr lang="en-US" sz="2400" dirty="0"/>
          </a:p>
        </p:txBody>
      </p:sp>
      <p:sp>
        <p:nvSpPr>
          <p:cNvPr id="29" name="Text 25"/>
          <p:cNvSpPr txBox="1"/>
          <p:nvPr/>
        </p:nvSpPr>
        <p:spPr>
          <a:xfrm>
            <a:off x="4105656" y="2238451"/>
            <a:ext cx="2934310" cy="295351"/>
          </a:xfrm>
          <a:prstGeom prst="rect">
            <a:avLst/>
          </a:prstGeom>
          <a:noFill/>
          <a:ln/>
        </p:spPr>
        <p:txBody>
          <a:bodyPr wrap="square" lIns="0" tIns="0" rIns="0" bIns="0" rtlCol="0" anchor="ctr"/>
          <a:lstStyle/>
          <a:p>
            <a:pPr marL="0" indent="0" algn="l">
              <a:buNone/>
            </a:pPr>
            <a:r>
              <a:rPr lang="en-US" sz="1900" b="1" dirty="0">
                <a:solidFill>
                  <a:srgbClr val="FFFFFF"/>
                </a:solidFill>
                <a:latin typeface="Inter" pitchFamily="34" charset="0"/>
                <a:ea typeface="Inter" pitchFamily="34" charset="-122"/>
                <a:cs typeface="Inter" pitchFamily="34" charset="-120"/>
              </a:rPr>
              <a:t>Personnel</a:t>
            </a:r>
            <a:endParaRPr lang="en-US" sz="1900" dirty="0"/>
          </a:p>
        </p:txBody>
      </p:sp>
      <p:sp>
        <p:nvSpPr>
          <p:cNvPr id="30" name="Text 26"/>
          <p:cNvSpPr txBox="1"/>
          <p:nvPr/>
        </p:nvSpPr>
        <p:spPr>
          <a:xfrm>
            <a:off x="4105656" y="2581351"/>
            <a:ext cx="2934310"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$50,000</a:t>
            </a:r>
            <a:endParaRPr lang="en-US" sz="2400" dirty="0"/>
          </a:p>
        </p:txBody>
      </p:sp>
      <p:sp>
        <p:nvSpPr>
          <p:cNvPr id="31" name="Text 27"/>
          <p:cNvSpPr txBox="1"/>
          <p:nvPr/>
        </p:nvSpPr>
        <p:spPr>
          <a:xfrm>
            <a:off x="724205" y="3333902"/>
            <a:ext cx="2934310" cy="295351"/>
          </a:xfrm>
          <a:prstGeom prst="rect">
            <a:avLst/>
          </a:prstGeom>
          <a:noFill/>
          <a:ln/>
        </p:spPr>
        <p:txBody>
          <a:bodyPr wrap="square" lIns="0" tIns="0" rIns="0" bIns="0" rtlCol="0" anchor="ctr"/>
          <a:lstStyle/>
          <a:p>
            <a:pPr marL="0" indent="0" algn="l">
              <a:buNone/>
            </a:pPr>
            <a:r>
              <a:rPr lang="en-US" sz="1900" b="1" dirty="0">
                <a:solidFill>
                  <a:srgbClr val="FFFFFF"/>
                </a:solidFill>
                <a:latin typeface="Inter" pitchFamily="34" charset="0"/>
                <a:ea typeface="Inter" pitchFamily="34" charset="-122"/>
                <a:cs typeface="Inter" pitchFamily="34" charset="-120"/>
              </a:rPr>
              <a:t>Capital</a:t>
            </a:r>
            <a:endParaRPr lang="en-US" sz="1900" dirty="0"/>
          </a:p>
        </p:txBody>
      </p:sp>
      <p:sp>
        <p:nvSpPr>
          <p:cNvPr id="32" name="Text 28"/>
          <p:cNvSpPr txBox="1"/>
          <p:nvPr/>
        </p:nvSpPr>
        <p:spPr>
          <a:xfrm>
            <a:off x="724205" y="3676802"/>
            <a:ext cx="2934310"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$460,731</a:t>
            </a:r>
            <a:endParaRPr lang="en-US" sz="2400" dirty="0"/>
          </a:p>
        </p:txBody>
      </p:sp>
      <p:sp>
        <p:nvSpPr>
          <p:cNvPr id="33" name="Text 29"/>
          <p:cNvSpPr txBox="1"/>
          <p:nvPr/>
        </p:nvSpPr>
        <p:spPr>
          <a:xfrm>
            <a:off x="4105656" y="3333902"/>
            <a:ext cx="2934310" cy="295351"/>
          </a:xfrm>
          <a:prstGeom prst="rect">
            <a:avLst/>
          </a:prstGeom>
          <a:noFill/>
          <a:ln/>
        </p:spPr>
        <p:txBody>
          <a:bodyPr wrap="square" lIns="0" tIns="0" rIns="0" bIns="0" rtlCol="0" anchor="ctr"/>
          <a:lstStyle/>
          <a:p>
            <a:pPr marL="0" indent="0" algn="l">
              <a:buNone/>
            </a:pPr>
            <a:r>
              <a:rPr lang="en-US" sz="1900" b="1" dirty="0">
                <a:solidFill>
                  <a:srgbClr val="FFFFFF"/>
                </a:solidFill>
                <a:latin typeface="Inter" pitchFamily="34" charset="0"/>
                <a:ea typeface="Inter" pitchFamily="34" charset="-122"/>
                <a:cs typeface="Inter" pitchFamily="34" charset="-120"/>
              </a:rPr>
              <a:t>Past Bills</a:t>
            </a:r>
            <a:endParaRPr lang="en-US" sz="1900" dirty="0"/>
          </a:p>
        </p:txBody>
      </p:sp>
      <p:sp>
        <p:nvSpPr>
          <p:cNvPr id="34" name="Text 30"/>
          <p:cNvSpPr txBox="1"/>
          <p:nvPr/>
        </p:nvSpPr>
        <p:spPr>
          <a:xfrm>
            <a:off x="4105656" y="3676802"/>
            <a:ext cx="2934310"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$1,275</a:t>
            </a:r>
            <a:endParaRPr lang="en-US" sz="2400" dirty="0"/>
          </a:p>
        </p:txBody>
      </p:sp>
      <p:sp>
        <p:nvSpPr>
          <p:cNvPr id="35" name="Text 31"/>
          <p:cNvSpPr txBox="1"/>
          <p:nvPr/>
        </p:nvSpPr>
        <p:spPr>
          <a:xfrm>
            <a:off x="724205" y="4429354"/>
            <a:ext cx="6315761" cy="295351"/>
          </a:xfrm>
          <a:prstGeom prst="rect">
            <a:avLst/>
          </a:prstGeom>
          <a:noFill/>
          <a:ln/>
        </p:spPr>
        <p:txBody>
          <a:bodyPr wrap="square" lIns="0" tIns="0" rIns="0" bIns="0" rtlCol="0" anchor="ctr"/>
          <a:lstStyle/>
          <a:p>
            <a:pPr marL="0" indent="0" algn="l">
              <a:buNone/>
            </a:pPr>
            <a:r>
              <a:rPr lang="en-US" sz="1900" b="1" dirty="0">
                <a:solidFill>
                  <a:srgbClr val="FFFFFF"/>
                </a:solidFill>
                <a:latin typeface="Inter" pitchFamily="34" charset="0"/>
                <a:ea typeface="Inter" pitchFamily="34" charset="-122"/>
                <a:cs typeface="Inter" pitchFamily="34" charset="-120"/>
              </a:rPr>
              <a:t>Planning Board</a:t>
            </a:r>
            <a:endParaRPr lang="en-US" sz="1900" dirty="0"/>
          </a:p>
        </p:txBody>
      </p:sp>
      <p:sp>
        <p:nvSpPr>
          <p:cNvPr id="36" name="Text 32"/>
          <p:cNvSpPr txBox="1"/>
          <p:nvPr/>
        </p:nvSpPr>
        <p:spPr>
          <a:xfrm>
            <a:off x="724205" y="4772254"/>
            <a:ext cx="6315761" cy="372161"/>
          </a:xfrm>
          <a:prstGeom prst="rect">
            <a:avLst/>
          </a:prstGeom>
          <a:noFill/>
          <a:ln/>
        </p:spPr>
        <p:txBody>
          <a:bodyPr wrap="square" lIns="0" tIns="0" rIns="0" bIns="0" rtlCol="0" anchor="ctr"/>
          <a:lstStyle/>
          <a:p>
            <a:pPr marL="0" indent="0" algn="r">
              <a:buNone/>
            </a:pPr>
            <a:r>
              <a:rPr lang="en-US" sz="2400" b="1" dirty="0">
                <a:solidFill>
                  <a:srgbClr val="C9A227"/>
                </a:solidFill>
                <a:latin typeface="Inter" pitchFamily="34" charset="0"/>
                <a:ea typeface="Inter" pitchFamily="34" charset="-122"/>
                <a:cs typeface="Inter" pitchFamily="34" charset="-120"/>
              </a:rPr>
              <a:t>$650</a:t>
            </a:r>
            <a:endParaRPr lang="en-US" sz="2400" dirty="0"/>
          </a:p>
        </p:txBody>
      </p:sp>
      <p:sp>
        <p:nvSpPr>
          <p:cNvPr id="37" name="Text 33"/>
          <p:cNvSpPr txBox="1"/>
          <p:nvPr/>
        </p:nvSpPr>
        <p:spPr>
          <a:xfrm>
            <a:off x="2575865" y="5544007"/>
            <a:ext cx="4424782" cy="362102"/>
          </a:xfrm>
          <a:prstGeom prst="rect">
            <a:avLst/>
          </a:prstGeom>
          <a:noFill/>
          <a:ln/>
        </p:spPr>
        <p:txBody>
          <a:bodyPr wrap="square" lIns="0" tIns="0" rIns="0" bIns="0" rtlCol="0" anchor="ctr"/>
          <a:lstStyle/>
          <a:p>
            <a:pPr marL="0" indent="0" algn="l">
              <a:buNone/>
            </a:pPr>
            <a:r>
              <a:rPr lang="en-US" sz="2100" b="1" dirty="0">
                <a:solidFill>
                  <a:srgbClr val="FFFFFF"/>
                </a:solidFill>
                <a:latin typeface="Inter" pitchFamily="34" charset="0"/>
                <a:ea typeface="Inter" pitchFamily="34" charset="-122"/>
                <a:cs typeface="Inter" pitchFamily="34" charset="-120"/>
              </a:rPr>
              <a:t>Vote: Simple Majority</a:t>
            </a:r>
            <a:endParaRPr lang="en-US" sz="2100" dirty="0"/>
          </a:p>
        </p:txBody>
      </p:sp>
      <p:sp>
        <p:nvSpPr>
          <p:cNvPr id="38" name="Text 34"/>
          <p:cNvSpPr txBox="1"/>
          <p:nvPr/>
        </p:nvSpPr>
        <p:spPr>
          <a:xfrm>
            <a:off x="952805" y="6334049"/>
            <a:ext cx="10383012" cy="210312"/>
          </a:xfrm>
          <a:prstGeom prst="rect">
            <a:avLst/>
          </a:prstGeom>
          <a:noFill/>
          <a:ln/>
        </p:spPr>
        <p:txBody>
          <a:bodyPr wrap="square" lIns="0" tIns="0" rIns="0" bIns="0" rtlCol="0" anchor="ctr"/>
          <a:lstStyle/>
          <a:p>
            <a:pPr marL="0" indent="0" algn="l">
              <a:buNone/>
            </a:pPr>
            <a:r>
              <a:rPr lang="en-US" sz="1100" dirty="0">
                <a:solidFill>
                  <a:srgbClr val="FFFFFF">
                    <a:alpha val="90000"/>
                  </a:srgbClr>
                </a:solidFill>
                <a:latin typeface="Inter" pitchFamily="34" charset="0"/>
                <a:ea typeface="Inter" pitchFamily="34" charset="-122"/>
                <a:cs typeface="Inter" pitchFamily="34" charset="-120"/>
              </a:rPr>
              <a:t>One-time expenses and FY26 obligations</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7" name="Text 3"/>
          <p:cNvSpPr txBox="1"/>
          <p:nvPr/>
        </p:nvSpPr>
        <p:spPr>
          <a:xfrm>
            <a:off x="1190549" y="209398"/>
            <a:ext cx="2585009"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8" name="Text 4"/>
          <p:cNvSpPr txBox="1"/>
          <p:nvPr/>
        </p:nvSpPr>
        <p:spPr>
          <a:xfrm>
            <a:off x="9298534" y="152705"/>
            <a:ext cx="2324405" cy="228600"/>
          </a:xfrm>
          <a:prstGeom prst="rect">
            <a:avLst/>
          </a:prstGeom>
          <a:noFill/>
          <a:ln/>
        </p:spPr>
        <p:txBody>
          <a:bodyPr wrap="square" lIns="0" tIns="0" rIns="0" bIns="0" rtlCol="0" anchor="ctr"/>
          <a:lstStyle/>
          <a:p>
            <a:pPr marL="0" indent="0" algn="r">
              <a:buNone/>
            </a:pPr>
            <a:r>
              <a:rPr lang="en-US" sz="1500" b="1" dirty="0">
                <a:solidFill>
                  <a:srgbClr val="FFFFFF"/>
                </a:solidFill>
                <a:latin typeface="Inter" pitchFamily="34" charset="0"/>
                <a:ea typeface="Inter" pitchFamily="34" charset="-122"/>
                <a:cs typeface="Inter" pitchFamily="34" charset="-120"/>
              </a:rPr>
              <a:t>Annual Town Meeting</a:t>
            </a:r>
            <a:endParaRPr lang="en-US" sz="1500" dirty="0"/>
          </a:p>
        </p:txBody>
      </p:sp>
      <p:sp>
        <p:nvSpPr>
          <p:cNvPr id="9" name="Text 5"/>
          <p:cNvSpPr txBox="1"/>
          <p:nvPr/>
        </p:nvSpPr>
        <p:spPr>
          <a:xfrm>
            <a:off x="9622231" y="400507"/>
            <a:ext cx="2000707"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0" name="Text 6"/>
          <p:cNvSpPr txBox="1"/>
          <p:nvPr/>
        </p:nvSpPr>
        <p:spPr>
          <a:xfrm>
            <a:off x="571500" y="1047902"/>
            <a:ext cx="6667805" cy="342900"/>
          </a:xfrm>
          <a:prstGeom prst="rect">
            <a:avLst/>
          </a:prstGeom>
          <a:noFill/>
          <a:ln/>
        </p:spPr>
        <p:txBody>
          <a:bodyPr wrap="square" lIns="0" tIns="0" rIns="0" bIns="0" rtlCol="0" anchor="ctr"/>
          <a:lstStyle/>
          <a:p>
            <a:pPr marL="0" indent="0" algn="l">
              <a:buNone/>
            </a:pPr>
            <a:r>
              <a:rPr lang="en-US" sz="2200" b="1" dirty="0">
                <a:solidFill>
                  <a:srgbClr val="C9A227"/>
                </a:solidFill>
                <a:latin typeface="Inter" pitchFamily="34" charset="0"/>
                <a:ea typeface="Inter" pitchFamily="34" charset="-122"/>
                <a:cs typeface="Inter" pitchFamily="34" charset="-120"/>
              </a:rPr>
              <a:t>ARTICLE 4</a:t>
            </a:r>
            <a:endParaRPr lang="en-US" sz="2200" dirty="0"/>
          </a:p>
        </p:txBody>
      </p:sp>
      <p:sp>
        <p:nvSpPr>
          <p:cNvPr id="11" name="Text 7"/>
          <p:cNvSpPr txBox="1"/>
          <p:nvPr/>
        </p:nvSpPr>
        <p:spPr>
          <a:xfrm>
            <a:off x="571500" y="1438351"/>
            <a:ext cx="8128102" cy="590702"/>
          </a:xfrm>
          <a:prstGeom prst="rect">
            <a:avLst/>
          </a:prstGeom>
          <a:noFill/>
          <a:ln/>
        </p:spPr>
        <p:txBody>
          <a:bodyPr wrap="square" lIns="0" tIns="0" rIns="0" bIns="0" rtlCol="0" anchor="ctr"/>
          <a:lstStyle/>
          <a:p>
            <a:pPr marL="0" indent="0" algn="l">
              <a:buNone/>
            </a:pPr>
            <a:r>
              <a:rPr lang="en-US" sz="4200" b="1" dirty="0">
                <a:solidFill>
                  <a:srgbClr val="FFFFFF"/>
                </a:solidFill>
                <a:latin typeface="Inter" pitchFamily="34" charset="0"/>
                <a:ea typeface="Inter" pitchFamily="34" charset="-122"/>
                <a:cs typeface="Inter" pitchFamily="34" charset="-120"/>
              </a:rPr>
              <a:t>Fire Apparatus Borrowing</a:t>
            </a:r>
            <a:endParaRPr lang="en-US" sz="4200" dirty="0"/>
          </a:p>
        </p:txBody>
      </p:sp>
      <p:sp>
        <p:nvSpPr>
          <p:cNvPr id="12" name="Shape 8"/>
          <p:cNvSpPr/>
          <p:nvPr/>
        </p:nvSpPr>
        <p:spPr>
          <a:xfrm>
            <a:off x="571500" y="2215591"/>
            <a:ext cx="6667805" cy="2876702"/>
          </a:xfrm>
          <a:prstGeom prst="roundRect">
            <a:avLst>
              <a:gd name="adj" fmla="val 2526"/>
            </a:avLst>
          </a:prstGeom>
          <a:solidFill>
            <a:srgbClr val="FFFFFF">
              <a:alpha val="10000"/>
            </a:srgbClr>
          </a:solidFill>
          <a:ln/>
        </p:spPr>
      </p:sp>
      <p:sp>
        <p:nvSpPr>
          <p:cNvPr id="13" name="Shape 9"/>
          <p:cNvSpPr/>
          <p:nvPr/>
        </p:nvSpPr>
        <p:spPr>
          <a:xfrm>
            <a:off x="571500" y="2215591"/>
            <a:ext cx="75895" cy="2876702"/>
          </a:xfrm>
          <a:prstGeom prst="roundRect">
            <a:avLst>
              <a:gd name="adj" fmla="val 95747"/>
            </a:avLst>
          </a:prstGeom>
          <a:solidFill>
            <a:srgbClr val="C9A227"/>
          </a:solidFill>
          <a:ln w="12700">
            <a:solidFill>
              <a:srgbClr val="C9A227">
                <a:alpha val="0"/>
              </a:srgbClr>
            </a:solidFill>
            <a:prstDash val="solid"/>
          </a:ln>
        </p:spPr>
      </p:sp>
      <p:sp>
        <p:nvSpPr>
          <p:cNvPr id="14" name="Text 10"/>
          <p:cNvSpPr txBox="1"/>
          <p:nvPr/>
        </p:nvSpPr>
        <p:spPr>
          <a:xfrm>
            <a:off x="1552651" y="2453335"/>
            <a:ext cx="5353812" cy="372161"/>
          </a:xfrm>
          <a:prstGeom prst="rect">
            <a:avLst/>
          </a:prstGeom>
          <a:noFill/>
          <a:ln/>
        </p:spPr>
        <p:txBody>
          <a:bodyPr wrap="square" lIns="0" tIns="0" rIns="0" bIns="0" rtlCol="0" anchor="ctr"/>
          <a:lstStyle/>
          <a:p>
            <a:pPr marL="0" indent="0" algn="l">
              <a:buNone/>
            </a:pPr>
            <a:r>
              <a:rPr lang="en-US" sz="2400" dirty="0">
                <a:solidFill>
                  <a:srgbClr val="FFFFFF"/>
                </a:solidFill>
                <a:latin typeface="Inter" pitchFamily="34" charset="0"/>
                <a:ea typeface="Inter" pitchFamily="34" charset="-122"/>
                <a:cs typeface="Inter" pitchFamily="34" charset="-120"/>
              </a:rPr>
              <a:t>Replace 44-year-old fire tanker</a:t>
            </a:r>
            <a:endParaRPr lang="en-US" sz="1200" dirty="0"/>
          </a:p>
        </p:txBody>
      </p:sp>
      <p:sp>
        <p:nvSpPr>
          <p:cNvPr id="15" name="Text 11"/>
          <p:cNvSpPr txBox="1"/>
          <p:nvPr/>
        </p:nvSpPr>
        <p:spPr>
          <a:xfrm>
            <a:off x="1431036" y="3010205"/>
            <a:ext cx="5475427" cy="734263"/>
          </a:xfrm>
          <a:prstGeom prst="rect">
            <a:avLst/>
          </a:prstGeom>
          <a:noFill/>
          <a:ln/>
        </p:spPr>
        <p:txBody>
          <a:bodyPr wrap="square" lIns="0" tIns="0" rIns="0" bIns="0" rtlCol="0" anchor="ctr"/>
          <a:lstStyle/>
          <a:p>
            <a:pPr marL="0" indent="0" algn="l">
              <a:buNone/>
            </a:pPr>
            <a:r>
              <a:rPr lang="en-US" sz="2400" dirty="0">
                <a:solidFill>
                  <a:srgbClr val="FFFFFF"/>
                </a:solidFill>
                <a:latin typeface="Inter" pitchFamily="34" charset="0"/>
                <a:ea typeface="Inter" pitchFamily="34" charset="-122"/>
                <a:cs typeface="Inter" pitchFamily="34" charset="-120"/>
              </a:rPr>
              <a:t>Holds water for fires - no fire hydrants in town</a:t>
            </a:r>
            <a:endParaRPr lang="en-US" sz="1200" dirty="0"/>
          </a:p>
        </p:txBody>
      </p:sp>
      <p:sp>
        <p:nvSpPr>
          <p:cNvPr id="16" name="Text 12"/>
          <p:cNvSpPr txBox="1"/>
          <p:nvPr/>
        </p:nvSpPr>
        <p:spPr>
          <a:xfrm>
            <a:off x="1552651" y="3931920"/>
            <a:ext cx="5353812" cy="372161"/>
          </a:xfrm>
          <a:prstGeom prst="rect">
            <a:avLst/>
          </a:prstGeom>
          <a:noFill/>
          <a:ln/>
        </p:spPr>
        <p:txBody>
          <a:bodyPr wrap="square" lIns="0" tIns="0" rIns="0" bIns="0" rtlCol="0" anchor="ctr"/>
          <a:lstStyle/>
          <a:p>
            <a:pPr marL="0" indent="0" algn="l">
              <a:buNone/>
            </a:pPr>
            <a:r>
              <a:rPr lang="en-US" sz="2400" dirty="0">
                <a:solidFill>
                  <a:srgbClr val="FFFFFF"/>
                </a:solidFill>
                <a:latin typeface="Inter" pitchFamily="34" charset="0"/>
                <a:ea typeface="Inter" pitchFamily="34" charset="-122"/>
                <a:cs typeface="Inter" pitchFamily="34" charset="-120"/>
              </a:rPr>
              <a:t>Plan: Set aside free cash each year</a:t>
            </a:r>
            <a:endParaRPr lang="en-US" sz="1200" dirty="0"/>
          </a:p>
        </p:txBody>
      </p:sp>
      <p:sp>
        <p:nvSpPr>
          <p:cNvPr id="17" name="Text 13"/>
          <p:cNvSpPr txBox="1"/>
          <p:nvPr/>
        </p:nvSpPr>
        <p:spPr>
          <a:xfrm>
            <a:off x="1552651" y="4487875"/>
            <a:ext cx="5353812" cy="372161"/>
          </a:xfrm>
          <a:prstGeom prst="rect">
            <a:avLst/>
          </a:prstGeom>
          <a:noFill/>
          <a:ln/>
        </p:spPr>
        <p:txBody>
          <a:bodyPr wrap="square" lIns="0" tIns="0" rIns="0" bIns="0" rtlCol="0" anchor="ctr"/>
          <a:lstStyle/>
          <a:p>
            <a:pPr marL="0" indent="0" algn="l">
              <a:buNone/>
            </a:pPr>
            <a:r>
              <a:rPr lang="en-US" sz="2400" dirty="0">
                <a:solidFill>
                  <a:srgbClr val="FFFFFF"/>
                </a:solidFill>
                <a:latin typeface="Inter" pitchFamily="34" charset="0"/>
                <a:ea typeface="Inter" pitchFamily="34" charset="-122"/>
                <a:cs typeface="Inter" pitchFamily="34" charset="-120"/>
              </a:rPr>
              <a:t>Goal: Purchase in next 5 years</a:t>
            </a:r>
            <a:endParaRPr lang="en-US" sz="1200" dirty="0"/>
          </a:p>
        </p:txBody>
      </p:sp>
      <p:sp>
        <p:nvSpPr>
          <p:cNvPr id="18" name="Shape 14"/>
          <p:cNvSpPr/>
          <p:nvPr/>
        </p:nvSpPr>
        <p:spPr>
          <a:xfrm>
            <a:off x="7619695" y="1047902"/>
            <a:ext cx="4000500" cy="2762402"/>
          </a:xfrm>
          <a:prstGeom prst="roundRect">
            <a:avLst>
              <a:gd name="adj" fmla="val 2739"/>
            </a:avLst>
          </a:prstGeom>
          <a:solidFill>
            <a:srgbClr val="FFFFFF">
              <a:alpha val="10000"/>
            </a:srgbClr>
          </a:solidFill>
          <a:ln w="12700">
            <a:solidFill>
              <a:srgbClr val="FFFFFF">
                <a:alpha val="15000"/>
              </a:srgbClr>
            </a:solidFill>
            <a:prstDash val="solid"/>
          </a:ln>
        </p:spPr>
      </p:sp>
      <p:sp>
        <p:nvSpPr>
          <p:cNvPr id="19" name="Text 15"/>
          <p:cNvSpPr txBox="1"/>
          <p:nvPr/>
        </p:nvSpPr>
        <p:spPr>
          <a:xfrm>
            <a:off x="7981798" y="1295705"/>
            <a:ext cx="2902306" cy="372161"/>
          </a:xfrm>
          <a:prstGeom prst="rect">
            <a:avLst/>
          </a:prstGeom>
          <a:noFill/>
          <a:ln/>
        </p:spPr>
        <p:txBody>
          <a:bodyPr wrap="square" lIns="0" tIns="0" rIns="0" bIns="0" rtlCol="0" anchor="ctr"/>
          <a:lstStyle/>
          <a:p>
            <a:pPr marL="0" indent="0" algn="l">
              <a:buNone/>
            </a:pPr>
            <a:r>
              <a:rPr lang="en-US" sz="2400" b="1" dirty="0">
                <a:solidFill>
                  <a:srgbClr val="FFFFFF"/>
                </a:solidFill>
                <a:latin typeface="Inter" pitchFamily="34" charset="0"/>
                <a:ea typeface="Inter" pitchFamily="34" charset="-122"/>
                <a:cs typeface="Inter" pitchFamily="34" charset="-120"/>
              </a:rPr>
              <a:t>Financial Impact</a:t>
            </a:r>
            <a:endParaRPr lang="en-US" sz="2400" dirty="0"/>
          </a:p>
        </p:txBody>
      </p:sp>
      <p:sp>
        <p:nvSpPr>
          <p:cNvPr id="20" name="Text 16"/>
          <p:cNvSpPr txBox="1"/>
          <p:nvPr/>
        </p:nvSpPr>
        <p:spPr>
          <a:xfrm>
            <a:off x="7867498" y="1809598"/>
            <a:ext cx="3505810" cy="734263"/>
          </a:xfrm>
          <a:prstGeom prst="rect">
            <a:avLst/>
          </a:prstGeom>
          <a:noFill/>
          <a:ln/>
        </p:spPr>
        <p:txBody>
          <a:bodyPr wrap="square" lIns="0" tIns="0" rIns="0" bIns="0" rtlCol="0" anchor="ctr"/>
          <a:lstStyle/>
          <a:p>
            <a:pPr marL="0" indent="0" algn="l">
              <a:buNone/>
            </a:pPr>
            <a:r>
              <a:rPr lang="en-US" sz="4800" b="1" dirty="0">
                <a:solidFill>
                  <a:srgbClr val="C9A227"/>
                </a:solidFill>
                <a:latin typeface="Inter" pitchFamily="34" charset="0"/>
                <a:ea typeface="Inter" pitchFamily="34" charset="-122"/>
                <a:cs typeface="Inter" pitchFamily="34" charset="-120"/>
              </a:rPr>
              <a:t>$900,000</a:t>
            </a:r>
            <a:endParaRPr lang="en-US" sz="4800" dirty="0"/>
          </a:p>
        </p:txBody>
      </p:sp>
      <p:sp>
        <p:nvSpPr>
          <p:cNvPr id="21" name="Text 17"/>
          <p:cNvSpPr txBox="1"/>
          <p:nvPr/>
        </p:nvSpPr>
        <p:spPr>
          <a:xfrm>
            <a:off x="7867498" y="2542946"/>
            <a:ext cx="3505810" cy="228600"/>
          </a:xfrm>
          <a:prstGeom prst="rect">
            <a:avLst/>
          </a:prstGeom>
          <a:noFill/>
          <a:ln/>
        </p:spPr>
        <p:txBody>
          <a:bodyPr wrap="square" lIns="0" tIns="0" rIns="0" bIns="0" rtlCol="0" anchor="ctr"/>
          <a:lstStyle/>
          <a:p>
            <a:pPr marL="0" indent="0" algn="l">
              <a:buNone/>
            </a:pPr>
            <a:r>
              <a:rPr lang="en-US" sz="1500" dirty="0">
                <a:solidFill>
                  <a:srgbClr val="FFFFFF">
                    <a:alpha val="80000"/>
                  </a:srgbClr>
                </a:solidFill>
                <a:latin typeface="Inter" pitchFamily="34" charset="0"/>
                <a:ea typeface="Inter" pitchFamily="34" charset="-122"/>
                <a:cs typeface="Inter" pitchFamily="34" charset="-120"/>
              </a:rPr>
              <a:t>Maximum borrowing amount</a:t>
            </a:r>
            <a:endParaRPr lang="en-US" sz="1500" dirty="0"/>
          </a:p>
        </p:txBody>
      </p:sp>
      <p:sp>
        <p:nvSpPr>
          <p:cNvPr id="22" name="Shape 18"/>
          <p:cNvSpPr/>
          <p:nvPr/>
        </p:nvSpPr>
        <p:spPr>
          <a:xfrm>
            <a:off x="7867498" y="2962656"/>
            <a:ext cx="2809951" cy="457200"/>
          </a:xfrm>
          <a:prstGeom prst="roundRect">
            <a:avLst>
              <a:gd name="adj" fmla="val 200000"/>
            </a:avLst>
          </a:prstGeom>
          <a:solidFill>
            <a:srgbClr val="27AE60">
              <a:alpha val="15000"/>
            </a:srgbClr>
          </a:solidFill>
          <a:ln w="12700">
            <a:solidFill>
              <a:srgbClr val="27AE60">
                <a:alpha val="30000"/>
              </a:srgbClr>
            </a:solidFill>
            <a:prstDash val="solid"/>
          </a:ln>
        </p:spPr>
      </p:sp>
      <p:sp>
        <p:nvSpPr>
          <p:cNvPr id="23" name="Text 19"/>
          <p:cNvSpPr txBox="1"/>
          <p:nvPr/>
        </p:nvSpPr>
        <p:spPr>
          <a:xfrm>
            <a:off x="8162849" y="2962656"/>
            <a:ext cx="2315261" cy="457200"/>
          </a:xfrm>
          <a:prstGeom prst="rect">
            <a:avLst/>
          </a:prstGeom>
          <a:noFill/>
          <a:ln/>
        </p:spPr>
        <p:txBody>
          <a:bodyPr wrap="square" lIns="0" tIns="0" rIns="0" bIns="0" rtlCol="0" anchor="ctr"/>
          <a:lstStyle/>
          <a:p>
            <a:pPr marL="0" indent="0" algn="l">
              <a:buNone/>
            </a:pPr>
            <a:r>
              <a:rPr lang="en-US" sz="1600" b="1" dirty="0">
                <a:solidFill>
                  <a:srgbClr val="2ECC71"/>
                </a:solidFill>
                <a:latin typeface="Inter" pitchFamily="34" charset="0"/>
                <a:ea typeface="Inter" pitchFamily="34" charset="-122"/>
                <a:cs typeface="Inter" pitchFamily="34" charset="-120"/>
              </a:rPr>
              <a:t>Recommended by BOS</a:t>
            </a:r>
            <a:endParaRPr lang="en-US" sz="1600" dirty="0"/>
          </a:p>
        </p:txBody>
      </p:sp>
      <p:sp>
        <p:nvSpPr>
          <p:cNvPr id="24" name="Shape 20"/>
          <p:cNvSpPr/>
          <p:nvPr/>
        </p:nvSpPr>
        <p:spPr>
          <a:xfrm>
            <a:off x="7619695" y="4000500"/>
            <a:ext cx="4000500" cy="2143354"/>
          </a:xfrm>
          <a:prstGeom prst="roundRect">
            <a:avLst>
              <a:gd name="adj" fmla="val 4551"/>
            </a:avLst>
          </a:prstGeom>
          <a:solidFill>
            <a:srgbClr val="FFFFFF">
              <a:alpha val="10000"/>
            </a:srgbClr>
          </a:solidFill>
          <a:ln w="12700">
            <a:solidFill>
              <a:srgbClr val="FFFFFF">
                <a:alpha val="15000"/>
              </a:srgbClr>
            </a:solidFill>
            <a:prstDash val="solid"/>
          </a:ln>
        </p:spPr>
      </p:sp>
      <p:sp>
        <p:nvSpPr>
          <p:cNvPr id="25" name="Text 21"/>
          <p:cNvSpPr txBox="1"/>
          <p:nvPr/>
        </p:nvSpPr>
        <p:spPr>
          <a:xfrm>
            <a:off x="7981798" y="4248302"/>
            <a:ext cx="3310128" cy="372161"/>
          </a:xfrm>
          <a:prstGeom prst="rect">
            <a:avLst/>
          </a:prstGeom>
          <a:noFill/>
          <a:ln/>
        </p:spPr>
        <p:txBody>
          <a:bodyPr wrap="square" lIns="0" tIns="0" rIns="0" bIns="0" rtlCol="0" anchor="ctr"/>
          <a:lstStyle/>
          <a:p>
            <a:pPr marL="0" indent="0" algn="l">
              <a:buNone/>
            </a:pPr>
            <a:r>
              <a:rPr lang="en-US" sz="2400" b="1" dirty="0">
                <a:solidFill>
                  <a:srgbClr val="FFFFFF"/>
                </a:solidFill>
                <a:latin typeface="Inter" pitchFamily="34" charset="0"/>
                <a:ea typeface="Inter" pitchFamily="34" charset="-122"/>
                <a:cs typeface="Inter" pitchFamily="34" charset="-120"/>
              </a:rPr>
              <a:t>Voting Information</a:t>
            </a:r>
            <a:endParaRPr lang="en-US" sz="2400" dirty="0"/>
          </a:p>
        </p:txBody>
      </p:sp>
      <p:sp>
        <p:nvSpPr>
          <p:cNvPr id="26" name="Shape 22"/>
          <p:cNvSpPr/>
          <p:nvPr/>
        </p:nvSpPr>
        <p:spPr>
          <a:xfrm>
            <a:off x="7867498" y="4762195"/>
            <a:ext cx="3504895" cy="942746"/>
          </a:xfrm>
          <a:prstGeom prst="roundRect">
            <a:avLst>
              <a:gd name="adj" fmla="val 19595"/>
            </a:avLst>
          </a:prstGeom>
          <a:solidFill>
            <a:srgbClr val="FFFFFF">
              <a:alpha val="10000"/>
            </a:srgbClr>
          </a:solidFill>
          <a:ln w="12700">
            <a:solidFill>
              <a:srgbClr val="FFFFFF">
                <a:alpha val="15000"/>
              </a:srgbClr>
            </a:solidFill>
            <a:prstDash val="solid"/>
          </a:ln>
        </p:spPr>
      </p:sp>
      <p:sp>
        <p:nvSpPr>
          <p:cNvPr id="27" name="Text 23"/>
          <p:cNvSpPr txBox="1"/>
          <p:nvPr/>
        </p:nvSpPr>
        <p:spPr>
          <a:xfrm>
            <a:off x="8020202" y="4914900"/>
            <a:ext cx="3200400" cy="191110"/>
          </a:xfrm>
          <a:prstGeom prst="rect">
            <a:avLst/>
          </a:prstGeom>
          <a:noFill/>
          <a:ln/>
        </p:spPr>
        <p:txBody>
          <a:bodyPr wrap="square" lIns="0" tIns="0" rIns="0" bIns="0" rtlCol="0" anchor="ctr"/>
          <a:lstStyle/>
          <a:p>
            <a:pPr marL="0" indent="0" algn="ctr">
              <a:buNone/>
            </a:pPr>
            <a:r>
              <a:rPr lang="en-US" sz="1200" kern="0" spc="38" dirty="0">
                <a:solidFill>
                  <a:srgbClr val="FFFFFF">
                    <a:alpha val="70000"/>
                  </a:srgbClr>
                </a:solidFill>
                <a:latin typeface="Inter" pitchFamily="34" charset="0"/>
                <a:ea typeface="Inter" pitchFamily="34" charset="-122"/>
                <a:cs typeface="Inter" pitchFamily="34" charset="-120"/>
              </a:rPr>
              <a:t>Vote Required</a:t>
            </a:r>
            <a:endParaRPr lang="en-US" sz="1200" dirty="0"/>
          </a:p>
        </p:txBody>
      </p:sp>
      <p:sp>
        <p:nvSpPr>
          <p:cNvPr id="28" name="Text 24"/>
          <p:cNvSpPr txBox="1"/>
          <p:nvPr/>
        </p:nvSpPr>
        <p:spPr>
          <a:xfrm>
            <a:off x="8020202" y="5181905"/>
            <a:ext cx="3200400" cy="372161"/>
          </a:xfrm>
          <a:prstGeom prst="rect">
            <a:avLst/>
          </a:prstGeom>
          <a:noFill/>
          <a:ln/>
        </p:spPr>
        <p:txBody>
          <a:bodyPr wrap="square" lIns="0" tIns="0" rIns="0" bIns="0" rtlCol="0" anchor="ctr"/>
          <a:lstStyle/>
          <a:p>
            <a:pPr marL="0" indent="0" algn="ctr">
              <a:buNone/>
            </a:pPr>
            <a:r>
              <a:rPr lang="en-US" sz="2400" b="1" dirty="0">
                <a:solidFill>
                  <a:srgbClr val="C9A227"/>
                </a:solidFill>
                <a:latin typeface="Inter" pitchFamily="34" charset="0"/>
                <a:ea typeface="Inter" pitchFamily="34" charset="-122"/>
                <a:cs typeface="Inter" pitchFamily="34" charset="-120"/>
              </a:rPr>
              <a:t>Two-Thirds</a:t>
            </a:r>
            <a:endParaRPr lang="en-US" sz="2400" dirty="0"/>
          </a:p>
        </p:txBody>
      </p:sp>
      <p:sp>
        <p:nvSpPr>
          <p:cNvPr id="29" name="Shape 25"/>
          <p:cNvSpPr/>
          <p:nvPr/>
        </p:nvSpPr>
        <p:spPr>
          <a:xfrm>
            <a:off x="571500" y="6238951"/>
            <a:ext cx="11048695" cy="428854"/>
          </a:xfrm>
          <a:prstGeom prst="roundRect">
            <a:avLst>
              <a:gd name="adj" fmla="val 94764"/>
            </a:avLst>
          </a:prstGeom>
          <a:solidFill>
            <a:srgbClr val="000000">
              <a:alpha val="20000"/>
            </a:srgbClr>
          </a:solidFill>
          <a:ln w="12700">
            <a:solidFill>
              <a:srgbClr val="FFFFFF">
                <a:alpha val="0"/>
              </a:srgbClr>
            </a:solidFill>
            <a:prstDash val="solid"/>
          </a:ln>
        </p:spPr>
      </p:sp>
      <p:sp>
        <p:nvSpPr>
          <p:cNvPr id="30" name="Text 26"/>
          <p:cNvSpPr txBox="1"/>
          <p:nvPr/>
        </p:nvSpPr>
        <p:spPr>
          <a:xfrm>
            <a:off x="952805" y="6357823"/>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31" name="Text 27"/>
          <p:cNvSpPr txBox="1"/>
          <p:nvPr/>
        </p:nvSpPr>
        <p:spPr>
          <a:xfrm>
            <a:off x="2912364" y="6357823"/>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32" name="Text 28"/>
          <p:cNvSpPr txBox="1"/>
          <p:nvPr/>
        </p:nvSpPr>
        <p:spPr>
          <a:xfrm>
            <a:off x="10419588" y="6357823"/>
            <a:ext cx="1100023" cy="191110"/>
          </a:xfrm>
          <a:prstGeom prst="rect">
            <a:avLst/>
          </a:prstGeom>
          <a:noFill/>
          <a:ln/>
        </p:spPr>
        <p:txBody>
          <a:bodyPr wrap="square" lIns="0" tIns="0" rIns="0" bIns="0" rtlCol="0" anchor="ctr"/>
          <a:lstStyle/>
          <a:p>
            <a:pPr marL="0" indent="0" algn="l">
              <a:buNone/>
            </a:pPr>
            <a:r>
              <a:rPr lang="en-US" sz="1200" dirty="0">
                <a:solidFill>
                  <a:srgbClr val="FFFFFF">
                    <a:alpha val="60000"/>
                  </a:srgbClr>
                </a:solidFill>
                <a:latin typeface="Inter" pitchFamily="34" charset="0"/>
                <a:ea typeface="Inter" pitchFamily="34" charset="-122"/>
                <a:cs typeface="Inter" pitchFamily="34" charset="-120"/>
              </a:rPr>
              <a:t>Page 7 of 23</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7" name="Text 3"/>
          <p:cNvSpPr txBox="1"/>
          <p:nvPr/>
        </p:nvSpPr>
        <p:spPr>
          <a:xfrm>
            <a:off x="1190549" y="209398"/>
            <a:ext cx="2585009"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8" name="Text 4"/>
          <p:cNvSpPr txBox="1"/>
          <p:nvPr/>
        </p:nvSpPr>
        <p:spPr>
          <a:xfrm>
            <a:off x="9530791" y="166421"/>
            <a:ext cx="2092147" cy="200254"/>
          </a:xfrm>
          <a:prstGeom prst="rect">
            <a:avLst/>
          </a:prstGeom>
          <a:noFill/>
          <a:ln/>
        </p:spPr>
        <p:txBody>
          <a:bodyPr wrap="square" lIns="0" tIns="0" rIns="0" bIns="0" rtlCol="0" anchor="ctr"/>
          <a:lstStyle/>
          <a:p>
            <a:pPr marL="0" indent="0" algn="r">
              <a:buNone/>
            </a:pPr>
            <a:r>
              <a:rPr lang="en-US" sz="1300" b="1" dirty="0">
                <a:solidFill>
                  <a:srgbClr val="FFFFFF"/>
                </a:solidFill>
                <a:latin typeface="Inter" pitchFamily="34" charset="0"/>
                <a:ea typeface="Inter" pitchFamily="34" charset="-122"/>
                <a:cs typeface="Inter" pitchFamily="34" charset="-120"/>
              </a:rPr>
              <a:t>Annual Town Meeting</a:t>
            </a:r>
            <a:endParaRPr lang="en-US" sz="1300" dirty="0"/>
          </a:p>
        </p:txBody>
      </p:sp>
      <p:sp>
        <p:nvSpPr>
          <p:cNvPr id="9" name="Text 5"/>
          <p:cNvSpPr txBox="1"/>
          <p:nvPr/>
        </p:nvSpPr>
        <p:spPr>
          <a:xfrm>
            <a:off x="9822485" y="385877"/>
            <a:ext cx="1800454"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10" name="Text 6"/>
          <p:cNvSpPr txBox="1"/>
          <p:nvPr/>
        </p:nvSpPr>
        <p:spPr>
          <a:xfrm>
            <a:off x="571500" y="1208837"/>
            <a:ext cx="11049610" cy="277063"/>
          </a:xfrm>
          <a:prstGeom prst="rect">
            <a:avLst/>
          </a:prstGeom>
          <a:noFill/>
          <a:ln/>
        </p:spPr>
        <p:txBody>
          <a:bodyPr wrap="square" lIns="0" tIns="0" rIns="0" bIns="0" rtlCol="0" anchor="ctr"/>
          <a:lstStyle/>
          <a:p>
            <a:pPr marL="0" indent="0" algn="ctr">
              <a:buNone/>
            </a:pPr>
            <a:r>
              <a:rPr lang="en-US" sz="1800" b="1" dirty="0">
                <a:solidFill>
                  <a:srgbClr val="C9A227"/>
                </a:solidFill>
                <a:latin typeface="Inter" pitchFamily="34" charset="0"/>
                <a:ea typeface="Inter" pitchFamily="34" charset="-122"/>
                <a:cs typeface="Inter" pitchFamily="34" charset="-120"/>
              </a:rPr>
              <a:t>ARTICLE 5</a:t>
            </a:r>
            <a:endParaRPr lang="en-US" sz="1800" dirty="0"/>
          </a:p>
        </p:txBody>
      </p:sp>
      <p:sp>
        <p:nvSpPr>
          <p:cNvPr id="11" name="Text 7"/>
          <p:cNvSpPr txBox="1"/>
          <p:nvPr/>
        </p:nvSpPr>
        <p:spPr>
          <a:xfrm>
            <a:off x="260604" y="1560881"/>
            <a:ext cx="11671402" cy="762610"/>
          </a:xfrm>
          <a:prstGeom prst="rect">
            <a:avLst/>
          </a:prstGeom>
          <a:noFill/>
          <a:ln/>
        </p:spPr>
        <p:txBody>
          <a:bodyPr wrap="square" lIns="0" tIns="0" rIns="0" bIns="0" rtlCol="0" anchor="ctr"/>
          <a:lstStyle/>
          <a:p>
            <a:pPr marL="0" indent="0" algn="ctr">
              <a:buNone/>
            </a:pPr>
            <a:r>
              <a:rPr lang="en-US" sz="5400" b="1" dirty="0">
                <a:solidFill>
                  <a:srgbClr val="FFFFFF"/>
                </a:solidFill>
                <a:latin typeface="Inter" pitchFamily="34" charset="0"/>
                <a:ea typeface="Inter" pitchFamily="34" charset="-122"/>
                <a:cs typeface="Inter" pitchFamily="34" charset="-120"/>
              </a:rPr>
              <a:t>Override Stabilization Fund</a:t>
            </a:r>
            <a:endParaRPr lang="en-US" sz="5400" dirty="0"/>
          </a:p>
        </p:txBody>
      </p:sp>
      <p:sp>
        <p:nvSpPr>
          <p:cNvPr id="12" name="Text 8"/>
          <p:cNvSpPr txBox="1"/>
          <p:nvPr/>
        </p:nvSpPr>
        <p:spPr>
          <a:xfrm>
            <a:off x="571500" y="2429561"/>
            <a:ext cx="11049610" cy="419710"/>
          </a:xfrm>
          <a:prstGeom prst="rect">
            <a:avLst/>
          </a:prstGeom>
          <a:noFill/>
          <a:ln/>
        </p:spPr>
        <p:txBody>
          <a:bodyPr wrap="square" lIns="0" tIns="0" rIns="0" bIns="0" rtlCol="0" anchor="ctr"/>
          <a:lstStyle/>
          <a:p>
            <a:pPr marL="0" indent="0" algn="ctr">
              <a:buNone/>
            </a:pPr>
            <a:r>
              <a:rPr lang="en-US" sz="2700" dirty="0">
                <a:solidFill>
                  <a:srgbClr val="FFFFFF">
                    <a:alpha val="80000"/>
                  </a:srgbClr>
                </a:solidFill>
                <a:latin typeface="Inter" pitchFamily="34" charset="0"/>
                <a:ea typeface="Inter" pitchFamily="34" charset="-122"/>
                <a:cs typeface="Inter" pitchFamily="34" charset="-120"/>
              </a:rPr>
              <a:t>Pass Over - Override failed</a:t>
            </a:r>
            <a:endParaRPr lang="en-US" sz="2700" dirty="0"/>
          </a:p>
        </p:txBody>
      </p:sp>
      <p:sp>
        <p:nvSpPr>
          <p:cNvPr id="13" name="Shape 9"/>
          <p:cNvSpPr/>
          <p:nvPr/>
        </p:nvSpPr>
        <p:spPr>
          <a:xfrm>
            <a:off x="3022092" y="3087014"/>
            <a:ext cx="6152998" cy="800100"/>
          </a:xfrm>
          <a:prstGeom prst="roundRect">
            <a:avLst>
              <a:gd name="adj" fmla="val 114286"/>
            </a:avLst>
          </a:prstGeom>
          <a:solidFill>
            <a:srgbClr val="FFFFFF">
              <a:alpha val="5000"/>
            </a:srgbClr>
          </a:solidFill>
          <a:ln w="25400">
            <a:solidFill>
              <a:srgbClr val="FFFFFF">
                <a:alpha val="20000"/>
              </a:srgbClr>
            </a:solidFill>
            <a:prstDash val="solid"/>
          </a:ln>
        </p:spPr>
      </p:sp>
      <p:sp>
        <p:nvSpPr>
          <p:cNvPr id="14" name="Shape 10"/>
          <p:cNvSpPr/>
          <p:nvPr/>
        </p:nvSpPr>
        <p:spPr>
          <a:xfrm>
            <a:off x="3421685" y="3258007"/>
            <a:ext cx="457200" cy="457200"/>
          </a:xfrm>
          <a:prstGeom prst="ellipse">
            <a:avLst/>
          </a:prstGeom>
          <a:solidFill>
            <a:srgbClr val="E74C3C">
              <a:alpha val="20000"/>
            </a:srgbClr>
          </a:solidFill>
          <a:ln w="12700">
            <a:solidFill>
              <a:srgbClr val="FFFFFF">
                <a:alpha val="0"/>
              </a:srgbClr>
            </a:solidFill>
            <a:prstDash val="solid"/>
          </a:ln>
        </p:spPr>
      </p:sp>
      <p:sp>
        <p:nvSpPr>
          <p:cNvPr id="15" name="Text 11"/>
          <p:cNvSpPr txBox="1"/>
          <p:nvPr/>
        </p:nvSpPr>
        <p:spPr>
          <a:xfrm>
            <a:off x="4021531" y="3300984"/>
            <a:ext cx="5438851" cy="372161"/>
          </a:xfrm>
          <a:prstGeom prst="rect">
            <a:avLst/>
          </a:prstGeom>
          <a:noFill/>
          <a:ln/>
        </p:spPr>
        <p:txBody>
          <a:bodyPr wrap="square" lIns="0" tIns="0" rIns="0" bIns="0" rtlCol="0" anchor="ctr"/>
          <a:lstStyle/>
          <a:p>
            <a:pPr marL="0" indent="0" algn="l">
              <a:buNone/>
            </a:pPr>
            <a:r>
              <a:rPr lang="en-US" sz="2400" b="1" dirty="0">
                <a:solidFill>
                  <a:srgbClr val="FFFFFF"/>
                </a:solidFill>
                <a:latin typeface="Inter" pitchFamily="34" charset="0"/>
                <a:ea typeface="Inter" pitchFamily="34" charset="-122"/>
                <a:cs typeface="Inter" pitchFamily="34" charset="-120"/>
              </a:rPr>
              <a:t>This article is being passed over</a:t>
            </a:r>
            <a:endParaRPr lang="en-US" sz="2400" dirty="0"/>
          </a:p>
        </p:txBody>
      </p:sp>
      <p:sp>
        <p:nvSpPr>
          <p:cNvPr id="16" name="Shape 12"/>
          <p:cNvSpPr/>
          <p:nvPr/>
        </p:nvSpPr>
        <p:spPr>
          <a:xfrm>
            <a:off x="2286000" y="4220870"/>
            <a:ext cx="3619195" cy="1524305"/>
          </a:xfrm>
          <a:prstGeom prst="roundRect">
            <a:avLst>
              <a:gd name="adj" fmla="val 11998"/>
            </a:avLst>
          </a:prstGeom>
          <a:solidFill>
            <a:srgbClr val="FFFFFF">
              <a:alpha val="8000"/>
            </a:srgbClr>
          </a:solidFill>
          <a:ln w="12700">
            <a:solidFill>
              <a:srgbClr val="FFFFFF">
                <a:alpha val="15000"/>
              </a:srgbClr>
            </a:solidFill>
            <a:prstDash val="solid"/>
          </a:ln>
        </p:spPr>
      </p:sp>
      <p:sp>
        <p:nvSpPr>
          <p:cNvPr id="17" name="Text 13"/>
          <p:cNvSpPr txBox="1"/>
          <p:nvPr/>
        </p:nvSpPr>
        <p:spPr>
          <a:xfrm>
            <a:off x="2676449" y="4615891"/>
            <a:ext cx="2839212" cy="200254"/>
          </a:xfrm>
          <a:prstGeom prst="rect">
            <a:avLst/>
          </a:prstGeom>
          <a:noFill/>
          <a:ln/>
        </p:spPr>
        <p:txBody>
          <a:bodyPr wrap="square" lIns="0" tIns="0" rIns="0" bIns="0" rtlCol="0" anchor="ctr"/>
          <a:lstStyle/>
          <a:p>
            <a:pPr marL="0" indent="0" algn="ctr">
              <a:buNone/>
            </a:pPr>
            <a:r>
              <a:rPr lang="en-US" sz="1300" kern="0" spc="75" dirty="0">
                <a:solidFill>
                  <a:srgbClr val="FFFFFF">
                    <a:alpha val="70000"/>
                  </a:srgbClr>
                </a:solidFill>
                <a:latin typeface="Inter" pitchFamily="34" charset="0"/>
                <a:ea typeface="Inter" pitchFamily="34" charset="-122"/>
                <a:cs typeface="Inter" pitchFamily="34" charset="-120"/>
              </a:rPr>
              <a:t>Vote Required</a:t>
            </a:r>
            <a:endParaRPr lang="en-US" sz="1300" dirty="0"/>
          </a:p>
        </p:txBody>
      </p:sp>
      <p:sp>
        <p:nvSpPr>
          <p:cNvPr id="18" name="Text 14"/>
          <p:cNvSpPr txBox="1"/>
          <p:nvPr/>
        </p:nvSpPr>
        <p:spPr>
          <a:xfrm>
            <a:off x="2405786" y="4930445"/>
            <a:ext cx="3379622" cy="419710"/>
          </a:xfrm>
          <a:prstGeom prst="rect">
            <a:avLst/>
          </a:prstGeom>
          <a:noFill/>
          <a:ln/>
        </p:spPr>
        <p:txBody>
          <a:bodyPr wrap="square" lIns="0" tIns="0" rIns="0" bIns="0" rtlCol="0" anchor="ctr"/>
          <a:lstStyle/>
          <a:p>
            <a:pPr marL="0" indent="0" algn="ctr">
              <a:buNone/>
            </a:pPr>
            <a:r>
              <a:rPr lang="en-US" sz="2700" b="1" dirty="0">
                <a:solidFill>
                  <a:srgbClr val="FFFFFF"/>
                </a:solidFill>
                <a:latin typeface="Inter" pitchFamily="34" charset="0"/>
                <a:ea typeface="Inter" pitchFamily="34" charset="-122"/>
                <a:cs typeface="Inter" pitchFamily="34" charset="-120"/>
              </a:rPr>
              <a:t>Simple Majority</a:t>
            </a:r>
            <a:endParaRPr lang="en-US" sz="2700" dirty="0"/>
          </a:p>
        </p:txBody>
      </p:sp>
      <p:sp>
        <p:nvSpPr>
          <p:cNvPr id="19" name="Shape 15"/>
          <p:cNvSpPr/>
          <p:nvPr/>
        </p:nvSpPr>
        <p:spPr>
          <a:xfrm>
            <a:off x="6286500" y="4220870"/>
            <a:ext cx="3619195" cy="1524305"/>
          </a:xfrm>
          <a:prstGeom prst="roundRect">
            <a:avLst>
              <a:gd name="adj" fmla="val 11998"/>
            </a:avLst>
          </a:prstGeom>
          <a:solidFill>
            <a:srgbClr val="FFFFFF">
              <a:alpha val="8000"/>
            </a:srgbClr>
          </a:solidFill>
          <a:ln w="12700">
            <a:solidFill>
              <a:srgbClr val="FFFFFF">
                <a:alpha val="15000"/>
              </a:srgbClr>
            </a:solidFill>
            <a:prstDash val="solid"/>
          </a:ln>
        </p:spPr>
      </p:sp>
      <p:sp>
        <p:nvSpPr>
          <p:cNvPr id="20" name="Text 16"/>
          <p:cNvSpPr txBox="1"/>
          <p:nvPr/>
        </p:nvSpPr>
        <p:spPr>
          <a:xfrm>
            <a:off x="6676949" y="4615891"/>
            <a:ext cx="2839212" cy="200254"/>
          </a:xfrm>
          <a:prstGeom prst="rect">
            <a:avLst/>
          </a:prstGeom>
          <a:noFill/>
          <a:ln/>
        </p:spPr>
        <p:txBody>
          <a:bodyPr wrap="square" lIns="0" tIns="0" rIns="0" bIns="0" rtlCol="0" anchor="ctr"/>
          <a:lstStyle/>
          <a:p>
            <a:pPr marL="0" indent="0" algn="ctr">
              <a:buNone/>
            </a:pPr>
            <a:r>
              <a:rPr lang="en-US" sz="1300" kern="0" spc="75" dirty="0">
                <a:solidFill>
                  <a:srgbClr val="FFFFFF">
                    <a:alpha val="70000"/>
                  </a:srgbClr>
                </a:solidFill>
                <a:latin typeface="Inter" pitchFamily="34" charset="0"/>
                <a:ea typeface="Inter" pitchFamily="34" charset="-122"/>
                <a:cs typeface="Inter" pitchFamily="34" charset="-120"/>
              </a:rPr>
              <a:t>Status</a:t>
            </a:r>
            <a:endParaRPr lang="en-US" sz="1300" dirty="0"/>
          </a:p>
        </p:txBody>
      </p:sp>
      <p:sp>
        <p:nvSpPr>
          <p:cNvPr id="21" name="Text 17"/>
          <p:cNvSpPr txBox="1"/>
          <p:nvPr/>
        </p:nvSpPr>
        <p:spPr>
          <a:xfrm>
            <a:off x="6676949" y="4930445"/>
            <a:ext cx="2839212" cy="419710"/>
          </a:xfrm>
          <a:prstGeom prst="rect">
            <a:avLst/>
          </a:prstGeom>
          <a:noFill/>
          <a:ln/>
        </p:spPr>
        <p:txBody>
          <a:bodyPr wrap="square" lIns="0" tIns="0" rIns="0" bIns="0" rtlCol="0" anchor="ctr"/>
          <a:lstStyle/>
          <a:p>
            <a:pPr marL="0" indent="0" algn="ctr">
              <a:buNone/>
            </a:pPr>
            <a:r>
              <a:rPr lang="en-US" sz="2700" b="1" dirty="0">
                <a:solidFill>
                  <a:srgbClr val="E74C3C"/>
                </a:solidFill>
                <a:latin typeface="Inter" pitchFamily="34" charset="0"/>
                <a:ea typeface="Inter" pitchFamily="34" charset="-122"/>
                <a:cs typeface="Inter" pitchFamily="34" charset="-120"/>
              </a:rPr>
              <a:t>Passed Over</a:t>
            </a:r>
            <a:endParaRPr lang="en-US" sz="2700" dirty="0"/>
          </a:p>
        </p:txBody>
      </p:sp>
      <p:sp>
        <p:nvSpPr>
          <p:cNvPr id="22" name="Shape 18"/>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23" name="Text 19"/>
          <p:cNvSpPr txBox="1"/>
          <p:nvPr/>
        </p:nvSpPr>
        <p:spPr>
          <a:xfrm>
            <a:off x="952805" y="6334049"/>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24" name="Text 20"/>
          <p:cNvSpPr txBox="1"/>
          <p:nvPr/>
        </p:nvSpPr>
        <p:spPr>
          <a:xfrm>
            <a:off x="2912364" y="6334049"/>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25" name="Text 21"/>
          <p:cNvSpPr txBox="1"/>
          <p:nvPr/>
        </p:nvSpPr>
        <p:spPr>
          <a:xfrm>
            <a:off x="10409530" y="6334049"/>
            <a:ext cx="1110996" cy="191110"/>
          </a:xfrm>
          <a:prstGeom prst="rect">
            <a:avLst/>
          </a:prstGeom>
          <a:noFill/>
          <a:ln/>
        </p:spPr>
        <p:txBody>
          <a:bodyPr wrap="square" lIns="0" tIns="0" rIns="0" bIns="0" rtlCol="0" anchor="ctr"/>
          <a:lstStyle/>
          <a:p>
            <a:pPr marL="0" indent="0" algn="l">
              <a:buNone/>
            </a:pPr>
            <a:r>
              <a:rPr lang="en-US" sz="1200" dirty="0">
                <a:solidFill>
                  <a:srgbClr val="FFFFFF">
                    <a:alpha val="60000"/>
                  </a:srgbClr>
                </a:solidFill>
                <a:latin typeface="Inter" pitchFamily="34" charset="0"/>
                <a:ea typeface="Inter" pitchFamily="34" charset="-122"/>
                <a:cs typeface="Inter" pitchFamily="34" charset="-120"/>
              </a:rPr>
              <a:t>Page 9 of 24</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7FA"/>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761695"/>
          </a:xfrm>
          <a:prstGeom prst="rect">
            <a:avLst/>
          </a:prstGeom>
          <a:solidFill>
            <a:srgbClr val="FFFFFF">
              <a:alpha val="10000"/>
            </a:srgbClr>
          </a:solidFill>
          <a:ln/>
        </p:spPr>
      </p:sp>
      <p:sp>
        <p:nvSpPr>
          <p:cNvPr id="5" name="Shape 2"/>
          <p:cNvSpPr/>
          <p:nvPr/>
        </p:nvSpPr>
        <p:spPr>
          <a:xfrm>
            <a:off x="0" y="742493"/>
            <a:ext cx="12191695" cy="19202"/>
          </a:xfrm>
          <a:prstGeom prst="rect">
            <a:avLst/>
          </a:prstGeom>
          <a:solidFill>
            <a:srgbClr val="FFFFFF">
              <a:alpha val="20000"/>
            </a:srgbClr>
          </a:solidFill>
          <a:ln w="12700">
            <a:solidFill>
              <a:srgbClr val="FFFFFF">
                <a:alpha val="0"/>
              </a:srgbClr>
            </a:solidFill>
            <a:prstDash val="solid"/>
          </a:ln>
        </p:spPr>
      </p:sp>
      <p:pic>
        <p:nvPicPr>
          <p:cNvPr id="6" name="Image 1" descr="gen-dedup-b8821e5e227e28f50c1ba5f217775951.png"/>
          <p:cNvPicPr>
            <a:picLocks noChangeAspect="1"/>
          </p:cNvPicPr>
          <p:nvPr/>
        </p:nvPicPr>
        <p:blipFill>
          <a:blip r:embed="rId4"/>
          <a:srcRect/>
          <a:stretch/>
        </p:blipFill>
        <p:spPr>
          <a:xfrm>
            <a:off x="571500" y="133502"/>
            <a:ext cx="476402" cy="476402"/>
          </a:xfrm>
          <a:prstGeom prst="rect">
            <a:avLst/>
          </a:prstGeom>
        </p:spPr>
      </p:pic>
      <p:sp>
        <p:nvSpPr>
          <p:cNvPr id="7" name="Text 3"/>
          <p:cNvSpPr txBox="1"/>
          <p:nvPr/>
        </p:nvSpPr>
        <p:spPr>
          <a:xfrm>
            <a:off x="1190549" y="209398"/>
            <a:ext cx="2585009"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8" name="Text 4"/>
          <p:cNvSpPr txBox="1"/>
          <p:nvPr/>
        </p:nvSpPr>
        <p:spPr>
          <a:xfrm>
            <a:off x="9530791" y="181051"/>
            <a:ext cx="2092147" cy="200254"/>
          </a:xfrm>
          <a:prstGeom prst="rect">
            <a:avLst/>
          </a:prstGeom>
          <a:noFill/>
          <a:ln/>
        </p:spPr>
        <p:txBody>
          <a:bodyPr wrap="square" lIns="0" tIns="0" rIns="0" bIns="0" rtlCol="0" anchor="ctr"/>
          <a:lstStyle/>
          <a:p>
            <a:pPr marL="0" indent="0" algn="r">
              <a:buNone/>
            </a:pPr>
            <a:r>
              <a:rPr lang="en-US" sz="1300" b="1" dirty="0">
                <a:solidFill>
                  <a:srgbClr val="FFFFFF"/>
                </a:solidFill>
                <a:latin typeface="Inter" pitchFamily="34" charset="0"/>
                <a:ea typeface="Inter" pitchFamily="34" charset="-122"/>
                <a:cs typeface="Inter" pitchFamily="34" charset="-120"/>
              </a:rPr>
              <a:t>Annual Town Meeting</a:t>
            </a:r>
            <a:endParaRPr lang="en-US" sz="1300" dirty="0"/>
          </a:p>
        </p:txBody>
      </p:sp>
      <p:sp>
        <p:nvSpPr>
          <p:cNvPr id="9" name="Text 5"/>
          <p:cNvSpPr txBox="1"/>
          <p:nvPr/>
        </p:nvSpPr>
        <p:spPr>
          <a:xfrm>
            <a:off x="9822485" y="400507"/>
            <a:ext cx="1800454" cy="162763"/>
          </a:xfrm>
          <a:prstGeom prst="rect">
            <a:avLst/>
          </a:prstGeom>
          <a:noFill/>
          <a:ln/>
        </p:spPr>
        <p:txBody>
          <a:bodyPr wrap="square" lIns="0" tIns="0" rIns="0" bIns="0" rtlCol="0" anchor="ctr"/>
          <a:lstStyle/>
          <a:p>
            <a:pPr marL="0" indent="0" algn="r">
              <a:buNone/>
            </a:pPr>
            <a:r>
              <a:rPr lang="en-US" sz="1000" dirty="0">
                <a:solidFill>
                  <a:srgbClr val="FFFFFF">
                    <a:alpha val="90000"/>
                  </a:srgbClr>
                </a:solidFill>
                <a:latin typeface="Inter" pitchFamily="34" charset="0"/>
                <a:ea typeface="Inter" pitchFamily="34" charset="-122"/>
                <a:cs typeface="Inter" pitchFamily="34" charset="-120"/>
              </a:rPr>
              <a:t>June 1, 2026</a:t>
            </a:r>
            <a:endParaRPr lang="en-US" sz="1000" dirty="0"/>
          </a:p>
        </p:txBody>
      </p:sp>
      <p:sp>
        <p:nvSpPr>
          <p:cNvPr id="10" name="Shape 6"/>
          <p:cNvSpPr/>
          <p:nvPr/>
        </p:nvSpPr>
        <p:spPr>
          <a:xfrm>
            <a:off x="571500" y="952805"/>
            <a:ext cx="1095451" cy="304495"/>
          </a:xfrm>
          <a:prstGeom prst="roundRect">
            <a:avLst>
              <a:gd name="adj" fmla="val 75075"/>
            </a:avLst>
          </a:prstGeom>
          <a:solidFill>
            <a:srgbClr val="C9A227"/>
          </a:solidFill>
          <a:ln w="12700">
            <a:solidFill>
              <a:srgbClr val="FFFFFF">
                <a:alpha val="0"/>
              </a:srgbClr>
            </a:solidFill>
            <a:prstDash val="solid"/>
          </a:ln>
        </p:spPr>
      </p:sp>
      <p:sp>
        <p:nvSpPr>
          <p:cNvPr id="11" name="Text 7"/>
          <p:cNvSpPr txBox="1"/>
          <p:nvPr/>
        </p:nvSpPr>
        <p:spPr>
          <a:xfrm>
            <a:off x="571500" y="952805"/>
            <a:ext cx="1095451" cy="305410"/>
          </a:xfrm>
          <a:prstGeom prst="rect">
            <a:avLst/>
          </a:prstGeom>
          <a:solidFill>
            <a:srgbClr val="FFFFFF">
              <a:alpha val="0"/>
            </a:srgbClr>
          </a:solidFill>
          <a:ln>
            <a:solidFill>
              <a:srgbClr val="FFFFFF">
                <a:alpha val="0"/>
              </a:srgbClr>
            </a:solidFill>
          </a:ln>
        </p:spPr>
        <p:txBody>
          <a:bodyPr wrap="square" lIns="152400" tIns="63500" rIns="152400" bIns="63500" rtlCol="0" anchor="ctr"/>
          <a:lstStyle/>
          <a:p>
            <a:pPr marL="0" indent="0" algn="l">
              <a:buNone/>
            </a:pPr>
            <a:r>
              <a:rPr lang="en-US" sz="1200" b="1" dirty="0">
                <a:solidFill>
                  <a:srgbClr val="1E3A5F"/>
                </a:solidFill>
                <a:latin typeface="Inter" pitchFamily="34" charset="0"/>
                <a:ea typeface="Inter" pitchFamily="34" charset="-122"/>
                <a:cs typeface="Inter" pitchFamily="34" charset="-120"/>
              </a:rPr>
              <a:t>ARTICLE 6</a:t>
            </a:r>
            <a:endParaRPr lang="en-US" sz="1200" dirty="0"/>
          </a:p>
        </p:txBody>
      </p:sp>
      <p:sp>
        <p:nvSpPr>
          <p:cNvPr id="12" name="Text 8"/>
          <p:cNvSpPr txBox="1"/>
          <p:nvPr/>
        </p:nvSpPr>
        <p:spPr>
          <a:xfrm>
            <a:off x="571500" y="1371600"/>
            <a:ext cx="7487107" cy="1343254"/>
          </a:xfrm>
          <a:prstGeom prst="rect">
            <a:avLst/>
          </a:prstGeom>
          <a:noFill/>
          <a:ln/>
        </p:spPr>
        <p:txBody>
          <a:bodyPr wrap="square" lIns="0" tIns="0" rIns="0" bIns="0" rtlCol="0" anchor="ctr"/>
          <a:lstStyle/>
          <a:p>
            <a:pPr marL="0" indent="0" algn="l">
              <a:buNone/>
            </a:pPr>
            <a:r>
              <a:rPr lang="en-US" sz="4800" b="1" dirty="0">
                <a:solidFill>
                  <a:srgbClr val="FFFFFF"/>
                </a:solidFill>
                <a:latin typeface="Inter" pitchFamily="34" charset="0"/>
                <a:ea typeface="Inter" pitchFamily="34" charset="-122"/>
                <a:cs typeface="Inter" pitchFamily="34" charset="-120"/>
              </a:rPr>
              <a:t>FY2027 Municipal Operating Budget</a:t>
            </a:r>
            <a:endParaRPr lang="en-US" sz="4800" dirty="0"/>
          </a:p>
        </p:txBody>
      </p:sp>
      <p:sp>
        <p:nvSpPr>
          <p:cNvPr id="13" name="Text 9"/>
          <p:cNvSpPr txBox="1"/>
          <p:nvPr/>
        </p:nvSpPr>
        <p:spPr>
          <a:xfrm>
            <a:off x="571500" y="2788920"/>
            <a:ext cx="7487107" cy="247802"/>
          </a:xfrm>
          <a:prstGeom prst="rect">
            <a:avLst/>
          </a:prstGeom>
          <a:noFill/>
          <a:ln/>
        </p:spPr>
        <p:txBody>
          <a:bodyPr wrap="square" lIns="0" tIns="0" rIns="0" bIns="0" rtlCol="0" anchor="ctr"/>
          <a:lstStyle/>
          <a:p>
            <a:pPr marL="0" indent="0" algn="l">
              <a:buNone/>
            </a:pPr>
            <a:r>
              <a:rPr lang="en-US" sz="1600" dirty="0">
                <a:solidFill>
                  <a:srgbClr val="FFFFFF">
                    <a:alpha val="80000"/>
                  </a:srgbClr>
                </a:solidFill>
                <a:latin typeface="Inter" pitchFamily="34" charset="0"/>
                <a:ea typeface="Inter" pitchFamily="34" charset="-122"/>
                <a:cs typeface="Inter" pitchFamily="34" charset="-120"/>
              </a:rPr>
              <a:t>Municipal Operations | July 1, 2026 - June 30, 2027</a:t>
            </a:r>
            <a:endParaRPr lang="en-US" sz="1600" dirty="0"/>
          </a:p>
        </p:txBody>
      </p:sp>
      <p:sp>
        <p:nvSpPr>
          <p:cNvPr id="14" name="Text 10"/>
          <p:cNvSpPr txBox="1"/>
          <p:nvPr/>
        </p:nvSpPr>
        <p:spPr>
          <a:xfrm>
            <a:off x="571500" y="3322015"/>
            <a:ext cx="3592678" cy="914400"/>
          </a:xfrm>
          <a:prstGeom prst="rect">
            <a:avLst/>
          </a:prstGeom>
          <a:noFill/>
          <a:ln/>
        </p:spPr>
        <p:txBody>
          <a:bodyPr wrap="square" lIns="0" tIns="0" rIns="0" bIns="0" rtlCol="0" anchor="ctr"/>
          <a:lstStyle/>
          <a:p>
            <a:pPr marL="0" indent="0" algn="l">
              <a:buNone/>
            </a:pPr>
            <a:r>
              <a:rPr lang="en-US" sz="7200" b="1" dirty="0">
                <a:solidFill>
                  <a:srgbClr val="C9A227"/>
                </a:solidFill>
                <a:latin typeface="Inter" pitchFamily="34" charset="0"/>
                <a:ea typeface="Inter" pitchFamily="34" charset="-122"/>
                <a:cs typeface="Inter" pitchFamily="34" charset="-120"/>
              </a:rPr>
              <a:t>$7.87M</a:t>
            </a:r>
            <a:endParaRPr lang="en-US" sz="7200" dirty="0"/>
          </a:p>
        </p:txBody>
      </p:sp>
      <p:sp>
        <p:nvSpPr>
          <p:cNvPr id="15" name="Text 11"/>
          <p:cNvSpPr txBox="1"/>
          <p:nvPr/>
        </p:nvSpPr>
        <p:spPr>
          <a:xfrm>
            <a:off x="571500" y="4284878"/>
            <a:ext cx="3277210" cy="228600"/>
          </a:xfrm>
          <a:prstGeom prst="rect">
            <a:avLst/>
          </a:prstGeom>
          <a:noFill/>
          <a:ln/>
        </p:spPr>
        <p:txBody>
          <a:bodyPr wrap="square" lIns="0" tIns="0" rIns="0" bIns="0" rtlCol="0" anchor="ctr"/>
          <a:lstStyle/>
          <a:p>
            <a:pPr marL="0" indent="0" algn="l">
              <a:buNone/>
            </a:pPr>
            <a:r>
              <a:rPr lang="en-US" sz="1500" dirty="0">
                <a:solidFill>
                  <a:srgbClr val="FFFFFF">
                    <a:alpha val="70000"/>
                  </a:srgbClr>
                </a:solidFill>
                <a:latin typeface="Inter" pitchFamily="34" charset="0"/>
                <a:ea typeface="Inter" pitchFamily="34" charset="-122"/>
                <a:cs typeface="Inter" pitchFamily="34" charset="-120"/>
              </a:rPr>
              <a:t>Total Budget</a:t>
            </a:r>
            <a:endParaRPr lang="en-US" sz="1500" dirty="0"/>
          </a:p>
        </p:txBody>
      </p:sp>
      <p:sp>
        <p:nvSpPr>
          <p:cNvPr id="16" name="Text 12"/>
          <p:cNvSpPr txBox="1"/>
          <p:nvPr/>
        </p:nvSpPr>
        <p:spPr>
          <a:xfrm>
            <a:off x="4227271" y="3636569"/>
            <a:ext cx="1178662" cy="372161"/>
          </a:xfrm>
          <a:prstGeom prst="rect">
            <a:avLst/>
          </a:prstGeom>
          <a:noFill/>
          <a:ln/>
        </p:spPr>
        <p:txBody>
          <a:bodyPr wrap="square" lIns="0" tIns="0" rIns="0" bIns="0" rtlCol="0" anchor="ctr"/>
          <a:lstStyle/>
          <a:p>
            <a:pPr marL="0" indent="0" algn="l">
              <a:buNone/>
            </a:pPr>
            <a:r>
              <a:rPr lang="en-US" sz="2400" b="1" dirty="0">
                <a:solidFill>
                  <a:srgbClr val="FFFFFF"/>
                </a:solidFill>
                <a:latin typeface="Inter" pitchFamily="34" charset="0"/>
                <a:ea typeface="Inter" pitchFamily="34" charset="-122"/>
                <a:cs typeface="Inter" pitchFamily="34" charset="-120"/>
              </a:rPr>
              <a:t>$7.33M</a:t>
            </a:r>
            <a:endParaRPr lang="en-US" sz="2400" dirty="0"/>
          </a:p>
        </p:txBody>
      </p:sp>
      <p:sp>
        <p:nvSpPr>
          <p:cNvPr id="17" name="Text 13"/>
          <p:cNvSpPr txBox="1"/>
          <p:nvPr/>
        </p:nvSpPr>
        <p:spPr>
          <a:xfrm>
            <a:off x="4227271" y="4007815"/>
            <a:ext cx="1233526" cy="191110"/>
          </a:xfrm>
          <a:prstGeom prst="rect">
            <a:avLst/>
          </a:prstGeom>
          <a:noFill/>
          <a:ln/>
        </p:spPr>
        <p:txBody>
          <a:bodyPr wrap="square" lIns="0" tIns="0" rIns="0" bIns="0" rtlCol="0" anchor="ctr"/>
          <a:lstStyle/>
          <a:p>
            <a:pPr marL="0" indent="0" algn="l">
              <a:buNone/>
            </a:pPr>
            <a:r>
              <a:rPr lang="en-US" sz="1200" dirty="0">
                <a:solidFill>
                  <a:srgbClr val="FFFFFF">
                    <a:alpha val="70000"/>
                  </a:srgbClr>
                </a:solidFill>
                <a:latin typeface="Inter" pitchFamily="34" charset="0"/>
                <a:ea typeface="Inter" pitchFamily="34" charset="-122"/>
                <a:cs typeface="Inter" pitchFamily="34" charset="-120"/>
              </a:rPr>
              <a:t>From Taxation</a:t>
            </a:r>
            <a:endParaRPr lang="en-US" sz="1200" dirty="0"/>
          </a:p>
        </p:txBody>
      </p:sp>
      <p:sp>
        <p:nvSpPr>
          <p:cNvPr id="18" name="Text 14"/>
          <p:cNvSpPr txBox="1"/>
          <p:nvPr/>
        </p:nvSpPr>
        <p:spPr>
          <a:xfrm>
            <a:off x="5718658" y="3636569"/>
            <a:ext cx="962863" cy="372161"/>
          </a:xfrm>
          <a:prstGeom prst="rect">
            <a:avLst/>
          </a:prstGeom>
          <a:noFill/>
          <a:ln/>
        </p:spPr>
        <p:txBody>
          <a:bodyPr wrap="square" lIns="0" tIns="0" rIns="0" bIns="0" rtlCol="0" anchor="ctr"/>
          <a:lstStyle/>
          <a:p>
            <a:pPr marL="0" indent="0" algn="l">
              <a:buNone/>
            </a:pPr>
            <a:r>
              <a:rPr lang="en-US" sz="2400" b="1" dirty="0">
                <a:solidFill>
                  <a:srgbClr val="FFFFFF"/>
                </a:solidFill>
                <a:latin typeface="Inter" pitchFamily="34" charset="0"/>
                <a:ea typeface="Inter" pitchFamily="34" charset="-122"/>
                <a:cs typeface="Inter" pitchFamily="34" charset="-120"/>
              </a:rPr>
              <a:t>$140K</a:t>
            </a:r>
            <a:endParaRPr lang="en-US" sz="2400" dirty="0"/>
          </a:p>
        </p:txBody>
      </p:sp>
      <p:sp>
        <p:nvSpPr>
          <p:cNvPr id="19" name="Text 15"/>
          <p:cNvSpPr txBox="1"/>
          <p:nvPr/>
        </p:nvSpPr>
        <p:spPr>
          <a:xfrm>
            <a:off x="5718658" y="4007815"/>
            <a:ext cx="962863" cy="191110"/>
          </a:xfrm>
          <a:prstGeom prst="rect">
            <a:avLst/>
          </a:prstGeom>
          <a:noFill/>
          <a:ln/>
        </p:spPr>
        <p:txBody>
          <a:bodyPr wrap="square" lIns="0" tIns="0" rIns="0" bIns="0" rtlCol="0" anchor="ctr"/>
          <a:lstStyle/>
          <a:p>
            <a:pPr marL="0" indent="0" algn="l">
              <a:buNone/>
            </a:pPr>
            <a:r>
              <a:rPr lang="en-US" sz="1200" dirty="0">
                <a:solidFill>
                  <a:srgbClr val="FFFFFF">
                    <a:alpha val="70000"/>
                  </a:srgbClr>
                </a:solidFill>
                <a:latin typeface="Inter" pitchFamily="34" charset="0"/>
                <a:ea typeface="Inter" pitchFamily="34" charset="-122"/>
                <a:cs typeface="Inter" pitchFamily="34" charset="-120"/>
              </a:rPr>
              <a:t>Free Cash</a:t>
            </a:r>
            <a:endParaRPr lang="en-US" sz="1200" dirty="0"/>
          </a:p>
        </p:txBody>
      </p:sp>
      <p:sp>
        <p:nvSpPr>
          <p:cNvPr id="20" name="Text 16"/>
          <p:cNvSpPr txBox="1"/>
          <p:nvPr/>
        </p:nvSpPr>
        <p:spPr>
          <a:xfrm>
            <a:off x="7061911" y="3636569"/>
            <a:ext cx="1000354" cy="372161"/>
          </a:xfrm>
          <a:prstGeom prst="rect">
            <a:avLst/>
          </a:prstGeom>
          <a:noFill/>
          <a:ln/>
        </p:spPr>
        <p:txBody>
          <a:bodyPr wrap="square" lIns="0" tIns="0" rIns="0" bIns="0" rtlCol="0" anchor="ctr"/>
          <a:lstStyle/>
          <a:p>
            <a:pPr marL="0" indent="0" algn="l">
              <a:buNone/>
            </a:pPr>
            <a:r>
              <a:rPr lang="en-US" sz="2400" b="1" dirty="0">
                <a:solidFill>
                  <a:srgbClr val="FFFFFF"/>
                </a:solidFill>
                <a:latin typeface="Inter" pitchFamily="34" charset="0"/>
                <a:ea typeface="Inter" pitchFamily="34" charset="-122"/>
                <a:cs typeface="Inter" pitchFamily="34" charset="-120"/>
              </a:rPr>
              <a:t>$535K</a:t>
            </a:r>
            <a:endParaRPr lang="en-US" sz="2400" dirty="0"/>
          </a:p>
        </p:txBody>
      </p:sp>
      <p:sp>
        <p:nvSpPr>
          <p:cNvPr id="21" name="Text 17"/>
          <p:cNvSpPr txBox="1"/>
          <p:nvPr/>
        </p:nvSpPr>
        <p:spPr>
          <a:xfrm>
            <a:off x="7061911" y="4007815"/>
            <a:ext cx="1000354" cy="191110"/>
          </a:xfrm>
          <a:prstGeom prst="rect">
            <a:avLst/>
          </a:prstGeom>
          <a:noFill/>
          <a:ln/>
        </p:spPr>
        <p:txBody>
          <a:bodyPr wrap="square" lIns="0" tIns="0" rIns="0" bIns="0" rtlCol="0" anchor="ctr"/>
          <a:lstStyle/>
          <a:p>
            <a:pPr marL="0" indent="0" algn="l">
              <a:buNone/>
            </a:pPr>
            <a:r>
              <a:rPr lang="en-US" sz="1200" dirty="0">
                <a:solidFill>
                  <a:srgbClr val="FFFFFF">
                    <a:alpha val="70000"/>
                  </a:srgbClr>
                </a:solidFill>
                <a:latin typeface="Inter" pitchFamily="34" charset="0"/>
                <a:ea typeface="Inter" pitchFamily="34" charset="-122"/>
                <a:cs typeface="Inter" pitchFamily="34" charset="-120"/>
              </a:rPr>
              <a:t>Ambulance</a:t>
            </a:r>
            <a:endParaRPr lang="en-US" sz="1200" dirty="0"/>
          </a:p>
        </p:txBody>
      </p:sp>
      <p:sp>
        <p:nvSpPr>
          <p:cNvPr id="22" name="Shape 18"/>
          <p:cNvSpPr/>
          <p:nvPr/>
        </p:nvSpPr>
        <p:spPr>
          <a:xfrm>
            <a:off x="8438083" y="952805"/>
            <a:ext cx="3191256" cy="3857854"/>
          </a:xfrm>
          <a:prstGeom prst="roundRect">
            <a:avLst>
              <a:gd name="adj" fmla="val 2053"/>
            </a:avLst>
          </a:prstGeom>
          <a:solidFill>
            <a:srgbClr val="FFFFFF">
              <a:alpha val="10000"/>
            </a:srgbClr>
          </a:solidFill>
          <a:ln w="12700">
            <a:solidFill>
              <a:srgbClr val="FFFFFF">
                <a:alpha val="15000"/>
              </a:srgbClr>
            </a:solidFill>
            <a:prstDash val="solid"/>
          </a:ln>
        </p:spPr>
      </p:sp>
      <p:sp>
        <p:nvSpPr>
          <p:cNvPr id="23" name="Text 19"/>
          <p:cNvSpPr txBox="1"/>
          <p:nvPr/>
        </p:nvSpPr>
        <p:spPr>
          <a:xfrm>
            <a:off x="8790127" y="1248156"/>
            <a:ext cx="2201875"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Inter" pitchFamily="34" charset="0"/>
                <a:ea typeface="Inter" pitchFamily="34" charset="-122"/>
                <a:cs typeface="Inter" pitchFamily="34" charset="-120"/>
              </a:rPr>
              <a:t>Funding Sources</a:t>
            </a:r>
            <a:endParaRPr lang="en-US" sz="1800" dirty="0"/>
          </a:p>
        </p:txBody>
      </p:sp>
      <p:sp>
        <p:nvSpPr>
          <p:cNvPr id="24" name="Shape 20"/>
          <p:cNvSpPr/>
          <p:nvPr/>
        </p:nvSpPr>
        <p:spPr>
          <a:xfrm>
            <a:off x="8675827" y="2438705"/>
            <a:ext cx="2714854" cy="9144"/>
          </a:xfrm>
          <a:prstGeom prst="rect">
            <a:avLst/>
          </a:prstGeom>
          <a:solidFill>
            <a:srgbClr val="FFFFFF">
              <a:alpha val="10000"/>
            </a:srgbClr>
          </a:solidFill>
          <a:ln w="12700">
            <a:solidFill>
              <a:srgbClr val="FFFFFF">
                <a:alpha val="0"/>
              </a:srgbClr>
            </a:solidFill>
            <a:prstDash val="solid"/>
          </a:ln>
        </p:spPr>
      </p:sp>
      <p:sp>
        <p:nvSpPr>
          <p:cNvPr id="25" name="Text 21"/>
          <p:cNvSpPr txBox="1"/>
          <p:nvPr/>
        </p:nvSpPr>
        <p:spPr>
          <a:xfrm>
            <a:off x="8675827" y="2009851"/>
            <a:ext cx="929945" cy="228600"/>
          </a:xfrm>
          <a:prstGeom prst="rect">
            <a:avLst/>
          </a:prstGeom>
          <a:noFill/>
          <a:ln/>
        </p:spPr>
        <p:txBody>
          <a:bodyPr wrap="square" lIns="0" tIns="0" rIns="0" bIns="0" rtlCol="0" anchor="ctr"/>
          <a:lstStyle/>
          <a:p>
            <a:pPr marL="0" indent="0" algn="l">
              <a:buNone/>
            </a:pPr>
            <a:r>
              <a:rPr lang="en-US" sz="1500" dirty="0">
                <a:solidFill>
                  <a:srgbClr val="FFFFFF">
                    <a:alpha val="90000"/>
                  </a:srgbClr>
                </a:solidFill>
                <a:latin typeface="Inter" pitchFamily="34" charset="0"/>
                <a:ea typeface="Inter" pitchFamily="34" charset="-122"/>
                <a:cs typeface="Inter" pitchFamily="34" charset="-120"/>
              </a:rPr>
              <a:t>Taxation</a:t>
            </a:r>
            <a:endParaRPr lang="en-US" sz="1500" dirty="0"/>
          </a:p>
        </p:txBody>
      </p:sp>
      <p:sp>
        <p:nvSpPr>
          <p:cNvPr id="26" name="Text 22"/>
          <p:cNvSpPr txBox="1"/>
          <p:nvPr/>
        </p:nvSpPr>
        <p:spPr>
          <a:xfrm>
            <a:off x="10259568" y="2000707"/>
            <a:ext cx="1337767" cy="247802"/>
          </a:xfrm>
          <a:prstGeom prst="rect">
            <a:avLst/>
          </a:prstGeom>
          <a:noFill/>
          <a:ln/>
        </p:spPr>
        <p:txBody>
          <a:bodyPr wrap="square" lIns="0" tIns="0" rIns="0" bIns="0" rtlCol="0" anchor="ctr"/>
          <a:lstStyle/>
          <a:p>
            <a:pPr marL="0" indent="0" algn="l">
              <a:buNone/>
            </a:pPr>
            <a:r>
              <a:rPr lang="en-US" sz="1600" b="1" dirty="0">
                <a:solidFill>
                  <a:srgbClr val="C9A227"/>
                </a:solidFill>
                <a:latin typeface="Inter" pitchFamily="34" charset="0"/>
                <a:ea typeface="Inter" pitchFamily="34" charset="-122"/>
                <a:cs typeface="Inter" pitchFamily="34" charset="-120"/>
              </a:rPr>
              <a:t>$7,334,515</a:t>
            </a:r>
            <a:endParaRPr lang="en-US" sz="1600" dirty="0"/>
          </a:p>
        </p:txBody>
      </p:sp>
      <p:sp>
        <p:nvSpPr>
          <p:cNvPr id="27" name="Shape 23"/>
          <p:cNvSpPr/>
          <p:nvPr/>
        </p:nvSpPr>
        <p:spPr>
          <a:xfrm>
            <a:off x="8675827" y="3172054"/>
            <a:ext cx="2714854" cy="9144"/>
          </a:xfrm>
          <a:prstGeom prst="rect">
            <a:avLst/>
          </a:prstGeom>
          <a:solidFill>
            <a:srgbClr val="FFFFFF">
              <a:alpha val="10000"/>
            </a:srgbClr>
          </a:solidFill>
          <a:ln w="12700">
            <a:solidFill>
              <a:srgbClr val="FFFFFF">
                <a:alpha val="0"/>
              </a:srgbClr>
            </a:solidFill>
            <a:prstDash val="solid"/>
          </a:ln>
        </p:spPr>
      </p:sp>
      <p:sp>
        <p:nvSpPr>
          <p:cNvPr id="28" name="Text 24"/>
          <p:cNvSpPr txBox="1"/>
          <p:nvPr/>
        </p:nvSpPr>
        <p:spPr>
          <a:xfrm>
            <a:off x="8675827" y="2743200"/>
            <a:ext cx="1066190" cy="228600"/>
          </a:xfrm>
          <a:prstGeom prst="rect">
            <a:avLst/>
          </a:prstGeom>
          <a:noFill/>
          <a:ln/>
        </p:spPr>
        <p:txBody>
          <a:bodyPr wrap="square" lIns="0" tIns="0" rIns="0" bIns="0" rtlCol="0" anchor="ctr"/>
          <a:lstStyle/>
          <a:p>
            <a:pPr marL="0" indent="0" algn="l">
              <a:buNone/>
            </a:pPr>
            <a:r>
              <a:rPr lang="en-US" sz="1500" dirty="0">
                <a:solidFill>
                  <a:srgbClr val="FFFFFF">
                    <a:alpha val="90000"/>
                  </a:srgbClr>
                </a:solidFill>
                <a:latin typeface="Inter" pitchFamily="34" charset="0"/>
                <a:ea typeface="Inter" pitchFamily="34" charset="-122"/>
                <a:cs typeface="Inter" pitchFamily="34" charset="-120"/>
              </a:rPr>
              <a:t>Free Cash</a:t>
            </a:r>
            <a:endParaRPr lang="en-US" sz="1500" dirty="0"/>
          </a:p>
        </p:txBody>
      </p:sp>
      <p:sp>
        <p:nvSpPr>
          <p:cNvPr id="29" name="Text 25"/>
          <p:cNvSpPr txBox="1"/>
          <p:nvPr/>
        </p:nvSpPr>
        <p:spPr>
          <a:xfrm>
            <a:off x="10390327" y="2734056"/>
            <a:ext cx="1079906" cy="247802"/>
          </a:xfrm>
          <a:prstGeom prst="rect">
            <a:avLst/>
          </a:prstGeom>
          <a:noFill/>
          <a:ln/>
        </p:spPr>
        <p:txBody>
          <a:bodyPr wrap="square" lIns="0" tIns="0" rIns="0" bIns="0" rtlCol="0" anchor="ctr"/>
          <a:lstStyle/>
          <a:p>
            <a:pPr marL="0" indent="0" algn="l">
              <a:buNone/>
            </a:pPr>
            <a:r>
              <a:rPr lang="en-US" sz="1600" b="1" dirty="0">
                <a:solidFill>
                  <a:srgbClr val="C9A227"/>
                </a:solidFill>
                <a:latin typeface="Inter" pitchFamily="34" charset="0"/>
                <a:ea typeface="Inter" pitchFamily="34" charset="-122"/>
                <a:cs typeface="Inter" pitchFamily="34" charset="-120"/>
              </a:rPr>
              <a:t>$140,000</a:t>
            </a:r>
            <a:endParaRPr lang="en-US" sz="1600" dirty="0"/>
          </a:p>
        </p:txBody>
      </p:sp>
      <p:sp>
        <p:nvSpPr>
          <p:cNvPr id="30" name="Shape 26"/>
          <p:cNvSpPr/>
          <p:nvPr/>
        </p:nvSpPr>
        <p:spPr>
          <a:xfrm>
            <a:off x="8675827" y="3905402"/>
            <a:ext cx="2714854" cy="9144"/>
          </a:xfrm>
          <a:prstGeom prst="rect">
            <a:avLst/>
          </a:prstGeom>
          <a:solidFill>
            <a:srgbClr val="FFFFFF">
              <a:alpha val="10000"/>
            </a:srgbClr>
          </a:solidFill>
          <a:ln w="12700">
            <a:solidFill>
              <a:srgbClr val="FFFFFF">
                <a:alpha val="0"/>
              </a:srgbClr>
            </a:solidFill>
            <a:prstDash val="solid"/>
          </a:ln>
        </p:spPr>
      </p:sp>
      <p:sp>
        <p:nvSpPr>
          <p:cNvPr id="31" name="Text 27"/>
          <p:cNvSpPr txBox="1"/>
          <p:nvPr/>
        </p:nvSpPr>
        <p:spPr>
          <a:xfrm>
            <a:off x="8675827" y="3476549"/>
            <a:ext cx="1661465" cy="228600"/>
          </a:xfrm>
          <a:prstGeom prst="rect">
            <a:avLst/>
          </a:prstGeom>
          <a:noFill/>
          <a:ln/>
        </p:spPr>
        <p:txBody>
          <a:bodyPr wrap="square" lIns="0" tIns="0" rIns="0" bIns="0" rtlCol="0" anchor="ctr"/>
          <a:lstStyle/>
          <a:p>
            <a:pPr marL="0" indent="0" algn="l">
              <a:buNone/>
            </a:pPr>
            <a:r>
              <a:rPr lang="en-US" sz="1500" dirty="0">
                <a:solidFill>
                  <a:srgbClr val="FFFFFF">
                    <a:alpha val="90000"/>
                  </a:srgbClr>
                </a:solidFill>
                <a:latin typeface="Inter" pitchFamily="34" charset="0"/>
                <a:ea typeface="Inter" pitchFamily="34" charset="-122"/>
                <a:cs typeface="Inter" pitchFamily="34" charset="-120"/>
              </a:rPr>
              <a:t>Ambulance Fees</a:t>
            </a:r>
            <a:endParaRPr lang="en-US" sz="1500" dirty="0"/>
          </a:p>
        </p:txBody>
      </p:sp>
      <p:sp>
        <p:nvSpPr>
          <p:cNvPr id="32" name="Text 28"/>
          <p:cNvSpPr txBox="1"/>
          <p:nvPr/>
        </p:nvSpPr>
        <p:spPr>
          <a:xfrm>
            <a:off x="10366553" y="3467405"/>
            <a:ext cx="1080821" cy="247802"/>
          </a:xfrm>
          <a:prstGeom prst="rect">
            <a:avLst/>
          </a:prstGeom>
          <a:noFill/>
          <a:ln/>
        </p:spPr>
        <p:txBody>
          <a:bodyPr wrap="square" lIns="0" tIns="0" rIns="0" bIns="0" rtlCol="0" anchor="ctr"/>
          <a:lstStyle/>
          <a:p>
            <a:pPr marL="0" indent="0" algn="l">
              <a:buNone/>
            </a:pPr>
            <a:r>
              <a:rPr lang="en-US" sz="1600" b="1" dirty="0">
                <a:solidFill>
                  <a:srgbClr val="C9A227"/>
                </a:solidFill>
                <a:latin typeface="Inter" pitchFamily="34" charset="0"/>
                <a:ea typeface="Inter" pitchFamily="34" charset="-122"/>
                <a:cs typeface="Inter" pitchFamily="34" charset="-120"/>
              </a:rPr>
              <a:t>$535,000</a:t>
            </a:r>
            <a:endParaRPr lang="en-US" sz="1600" dirty="0"/>
          </a:p>
        </p:txBody>
      </p:sp>
      <p:sp>
        <p:nvSpPr>
          <p:cNvPr id="33" name="Text 29"/>
          <p:cNvSpPr txBox="1"/>
          <p:nvPr/>
        </p:nvSpPr>
        <p:spPr>
          <a:xfrm>
            <a:off x="8675827" y="4262018"/>
            <a:ext cx="612648" cy="247802"/>
          </a:xfrm>
          <a:prstGeom prst="rect">
            <a:avLst/>
          </a:prstGeom>
          <a:noFill/>
          <a:ln/>
        </p:spPr>
        <p:txBody>
          <a:bodyPr wrap="square" lIns="0" tIns="0" rIns="0" bIns="0" rtlCol="0" anchor="ctr"/>
          <a:lstStyle/>
          <a:p>
            <a:pPr marL="0" indent="0" algn="l">
              <a:buNone/>
            </a:pPr>
            <a:r>
              <a:rPr lang="en-US" sz="1600" b="1" dirty="0">
                <a:solidFill>
                  <a:srgbClr val="FFFFFF"/>
                </a:solidFill>
                <a:latin typeface="Inter" pitchFamily="34" charset="0"/>
                <a:ea typeface="Inter" pitchFamily="34" charset="-122"/>
                <a:cs typeface="Inter" pitchFamily="34" charset="-120"/>
              </a:rPr>
              <a:t>Total</a:t>
            </a:r>
            <a:endParaRPr lang="en-US" sz="1600" dirty="0"/>
          </a:p>
        </p:txBody>
      </p:sp>
      <p:sp>
        <p:nvSpPr>
          <p:cNvPr id="34" name="Text 30"/>
          <p:cNvSpPr txBox="1"/>
          <p:nvPr/>
        </p:nvSpPr>
        <p:spPr>
          <a:xfrm>
            <a:off x="10161727" y="4248302"/>
            <a:ext cx="1463040" cy="277063"/>
          </a:xfrm>
          <a:prstGeom prst="rect">
            <a:avLst/>
          </a:prstGeom>
          <a:noFill/>
          <a:ln/>
        </p:spPr>
        <p:txBody>
          <a:bodyPr wrap="square" lIns="0" tIns="0" rIns="0" bIns="0" rtlCol="0" anchor="ctr"/>
          <a:lstStyle/>
          <a:p>
            <a:pPr marL="0" indent="0" algn="l">
              <a:buNone/>
            </a:pPr>
            <a:r>
              <a:rPr lang="en-US" sz="1800" b="1" dirty="0">
                <a:solidFill>
                  <a:srgbClr val="C9A227"/>
                </a:solidFill>
                <a:latin typeface="Inter" pitchFamily="34" charset="0"/>
                <a:ea typeface="Inter" pitchFamily="34" charset="-122"/>
                <a:cs typeface="Inter" pitchFamily="34" charset="-120"/>
              </a:rPr>
              <a:t>$7,869,515</a:t>
            </a:r>
            <a:endParaRPr lang="en-US" sz="1800" dirty="0"/>
          </a:p>
        </p:txBody>
      </p:sp>
      <p:sp>
        <p:nvSpPr>
          <p:cNvPr id="35" name="Shape 31"/>
          <p:cNvSpPr/>
          <p:nvPr/>
        </p:nvSpPr>
        <p:spPr>
          <a:xfrm>
            <a:off x="8438083" y="5048402"/>
            <a:ext cx="3191256" cy="1380744"/>
          </a:xfrm>
          <a:prstGeom prst="roundRect">
            <a:avLst>
              <a:gd name="adj" fmla="val 10961"/>
            </a:avLst>
          </a:prstGeom>
          <a:solidFill>
            <a:srgbClr val="FFFFFF">
              <a:alpha val="10000"/>
            </a:srgbClr>
          </a:solidFill>
          <a:ln w="12700">
            <a:solidFill>
              <a:srgbClr val="FFFFFF">
                <a:alpha val="15000"/>
              </a:srgbClr>
            </a:solidFill>
            <a:prstDash val="solid"/>
          </a:ln>
        </p:spPr>
      </p:sp>
      <p:sp>
        <p:nvSpPr>
          <p:cNvPr id="36" name="Text 32"/>
          <p:cNvSpPr txBox="1"/>
          <p:nvPr/>
        </p:nvSpPr>
        <p:spPr>
          <a:xfrm>
            <a:off x="8790127" y="5248656"/>
            <a:ext cx="2221992"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Inter" pitchFamily="34" charset="0"/>
                <a:ea typeface="Inter" pitchFamily="34" charset="-122"/>
                <a:cs typeface="Inter" pitchFamily="34" charset="-120"/>
              </a:rPr>
              <a:t>Vote Information</a:t>
            </a:r>
            <a:endParaRPr lang="en-US" sz="1800" dirty="0"/>
          </a:p>
        </p:txBody>
      </p:sp>
      <p:sp>
        <p:nvSpPr>
          <p:cNvPr id="37" name="Shape 33"/>
          <p:cNvSpPr/>
          <p:nvPr/>
        </p:nvSpPr>
        <p:spPr>
          <a:xfrm>
            <a:off x="8675827" y="5715000"/>
            <a:ext cx="2714854" cy="857707"/>
          </a:xfrm>
          <a:prstGeom prst="roundRect">
            <a:avLst>
              <a:gd name="adj" fmla="val 18953"/>
            </a:avLst>
          </a:prstGeom>
          <a:solidFill>
            <a:srgbClr val="C9A227">
              <a:alpha val="15000"/>
            </a:srgbClr>
          </a:solidFill>
          <a:ln w="12700">
            <a:solidFill>
              <a:srgbClr val="FFFFFF">
                <a:alpha val="0"/>
              </a:srgbClr>
            </a:solidFill>
            <a:prstDash val="solid"/>
          </a:ln>
        </p:spPr>
      </p:sp>
      <p:sp>
        <p:nvSpPr>
          <p:cNvPr id="38" name="Text 34"/>
          <p:cNvSpPr txBox="1"/>
          <p:nvPr/>
        </p:nvSpPr>
        <p:spPr>
          <a:xfrm>
            <a:off x="8866022" y="5943600"/>
            <a:ext cx="1390802" cy="400507"/>
          </a:xfrm>
          <a:prstGeom prst="rect">
            <a:avLst/>
          </a:prstGeom>
          <a:noFill/>
          <a:ln/>
        </p:spPr>
        <p:txBody>
          <a:bodyPr wrap="square" lIns="0" tIns="0" rIns="0" bIns="0" rtlCol="0" anchor="ctr"/>
          <a:lstStyle/>
          <a:p>
            <a:pPr marL="0" indent="0" algn="l">
              <a:buNone/>
            </a:pPr>
            <a:r>
              <a:rPr lang="en-US" sz="1300" dirty="0">
                <a:solidFill>
                  <a:srgbClr val="FFFFFF"/>
                </a:solidFill>
                <a:latin typeface="Inter" pitchFamily="34" charset="0"/>
                <a:ea typeface="Inter" pitchFamily="34" charset="-122"/>
                <a:cs typeface="Inter" pitchFamily="34" charset="-120"/>
              </a:rPr>
              <a:t>Simple Majority Required</a:t>
            </a:r>
            <a:endParaRPr lang="en-US" sz="1300" dirty="0"/>
          </a:p>
        </p:txBody>
      </p:sp>
      <p:sp>
        <p:nvSpPr>
          <p:cNvPr id="39" name="Shape 35"/>
          <p:cNvSpPr/>
          <p:nvPr/>
        </p:nvSpPr>
        <p:spPr>
          <a:xfrm>
            <a:off x="10249510" y="5971946"/>
            <a:ext cx="942746" cy="342900"/>
          </a:xfrm>
          <a:prstGeom prst="roundRect">
            <a:avLst>
              <a:gd name="adj" fmla="val 59259"/>
            </a:avLst>
          </a:prstGeom>
          <a:solidFill>
            <a:srgbClr val="C9A227"/>
          </a:solidFill>
          <a:ln w="12700">
            <a:solidFill>
              <a:srgbClr val="FFFFFF">
                <a:alpha val="0"/>
              </a:srgbClr>
            </a:solidFill>
            <a:prstDash val="solid"/>
          </a:ln>
        </p:spPr>
      </p:sp>
      <p:sp>
        <p:nvSpPr>
          <p:cNvPr id="40" name="Text 36"/>
          <p:cNvSpPr txBox="1"/>
          <p:nvPr/>
        </p:nvSpPr>
        <p:spPr>
          <a:xfrm>
            <a:off x="10249510" y="5971946"/>
            <a:ext cx="943661" cy="342900"/>
          </a:xfrm>
          <a:prstGeom prst="rect">
            <a:avLst/>
          </a:prstGeom>
          <a:solidFill>
            <a:srgbClr val="FFFFFF">
              <a:alpha val="0"/>
            </a:srgbClr>
          </a:solidFill>
          <a:ln>
            <a:solidFill>
              <a:srgbClr val="FFFFFF">
                <a:alpha val="0"/>
              </a:srgbClr>
            </a:solidFill>
          </a:ln>
        </p:spPr>
        <p:txBody>
          <a:bodyPr wrap="square" lIns="177800" tIns="76200" rIns="177800" bIns="76200" rtlCol="0" anchor="ctr"/>
          <a:lstStyle/>
          <a:p>
            <a:pPr marL="0" indent="0" algn="l">
              <a:buNone/>
            </a:pPr>
            <a:r>
              <a:rPr lang="en-US" sz="1200" b="1" dirty="0">
                <a:solidFill>
                  <a:srgbClr val="1E3A5F"/>
                </a:solidFill>
                <a:latin typeface="Inter" pitchFamily="34" charset="0"/>
                <a:ea typeface="Inter" pitchFamily="34" charset="-122"/>
                <a:cs typeface="Inter" pitchFamily="34" charset="-120"/>
              </a:rPr>
              <a:t>PASSED</a:t>
            </a:r>
            <a:endParaRPr lang="en-US" sz="1200" dirty="0"/>
          </a:p>
        </p:txBody>
      </p:sp>
      <p:sp>
        <p:nvSpPr>
          <p:cNvPr id="41" name="Shape 37"/>
          <p:cNvSpPr/>
          <p:nvPr/>
        </p:nvSpPr>
        <p:spPr>
          <a:xfrm>
            <a:off x="571500" y="6191402"/>
            <a:ext cx="11048695" cy="476402"/>
          </a:xfrm>
          <a:prstGeom prst="roundRect">
            <a:avLst>
              <a:gd name="adj" fmla="val 76775"/>
            </a:avLst>
          </a:prstGeom>
          <a:solidFill>
            <a:srgbClr val="000000">
              <a:alpha val="20000"/>
            </a:srgbClr>
          </a:solidFill>
          <a:ln w="12700">
            <a:solidFill>
              <a:srgbClr val="FFFFFF">
                <a:alpha val="0"/>
              </a:srgbClr>
            </a:solidFill>
            <a:prstDash val="solid"/>
          </a:ln>
        </p:spPr>
      </p:sp>
      <p:sp>
        <p:nvSpPr>
          <p:cNvPr id="42" name="Text 38"/>
          <p:cNvSpPr txBox="1"/>
          <p:nvPr/>
        </p:nvSpPr>
        <p:spPr>
          <a:xfrm>
            <a:off x="952805" y="6334049"/>
            <a:ext cx="1801368"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Annual Town Meeting</a:t>
            </a:r>
            <a:endParaRPr lang="en-US" sz="1200" dirty="0"/>
          </a:p>
        </p:txBody>
      </p:sp>
      <p:sp>
        <p:nvSpPr>
          <p:cNvPr id="43" name="Text 39"/>
          <p:cNvSpPr txBox="1"/>
          <p:nvPr/>
        </p:nvSpPr>
        <p:spPr>
          <a:xfrm>
            <a:off x="2912364" y="6334049"/>
            <a:ext cx="1041502"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Berkley, MA</a:t>
            </a:r>
            <a:endParaRPr lang="en-US" sz="1200" dirty="0"/>
          </a:p>
        </p:txBody>
      </p:sp>
      <p:sp>
        <p:nvSpPr>
          <p:cNvPr id="44" name="Text 40"/>
          <p:cNvSpPr txBox="1"/>
          <p:nvPr/>
        </p:nvSpPr>
        <p:spPr>
          <a:xfrm>
            <a:off x="10345522" y="6334049"/>
            <a:ext cx="1179576" cy="191110"/>
          </a:xfrm>
          <a:prstGeom prst="rect">
            <a:avLst/>
          </a:prstGeom>
          <a:noFill/>
          <a:ln/>
        </p:spPr>
        <p:txBody>
          <a:bodyPr wrap="square" lIns="0" tIns="0" rIns="0" bIns="0" rtlCol="0" anchor="ctr"/>
          <a:lstStyle/>
          <a:p>
            <a:pPr marL="0" indent="0" algn="l">
              <a:buNone/>
            </a:pPr>
            <a:r>
              <a:rPr lang="en-US" sz="1200" dirty="0">
                <a:solidFill>
                  <a:srgbClr val="FFFFFF">
                    <a:alpha val="60000"/>
                  </a:srgbClr>
                </a:solidFill>
                <a:latin typeface="Inter" pitchFamily="34" charset="0"/>
                <a:ea typeface="Inter" pitchFamily="34" charset="-122"/>
                <a:cs typeface="Inter" pitchFamily="34" charset="-120"/>
              </a:rPr>
              <a:t>Page 10 of 24</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E3A5F"/>
          </a:solidFill>
          <a:ln w="12700">
            <a:solidFill>
              <a:srgbClr val="FFFFFF">
                <a:alpha val="0"/>
              </a:srgbClr>
            </a:solidFill>
            <a:prstDash val="solid"/>
          </a:ln>
        </p:spPr>
      </p:sp>
      <p:pic>
        <p:nvPicPr>
          <p:cNvPr id="3" name="Image 0" descr="gen-dedup-6462268dbe52b04ff522335e40738493.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0" y="0"/>
            <a:ext cx="12191695" cy="800100"/>
          </a:xfrm>
          <a:prstGeom prst="rect">
            <a:avLst/>
          </a:prstGeom>
          <a:solidFill>
            <a:srgbClr val="FFFFFF">
              <a:alpha val="10000"/>
            </a:srgbClr>
          </a:solidFill>
          <a:ln/>
        </p:spPr>
      </p:sp>
      <p:sp>
        <p:nvSpPr>
          <p:cNvPr id="5" name="Shape 2"/>
          <p:cNvSpPr/>
          <p:nvPr/>
        </p:nvSpPr>
        <p:spPr>
          <a:xfrm>
            <a:off x="0" y="780898"/>
            <a:ext cx="12191695" cy="19202"/>
          </a:xfrm>
          <a:prstGeom prst="rect">
            <a:avLst/>
          </a:prstGeom>
          <a:solidFill>
            <a:srgbClr val="FFFFFF">
              <a:alpha val="20000"/>
            </a:srgbClr>
          </a:solidFill>
          <a:ln w="12700">
            <a:solidFill>
              <a:srgbClr val="FFFFFF">
                <a:alpha val="0"/>
              </a:srgbClr>
            </a:solidFill>
            <a:prstDash val="solid"/>
          </a:ln>
        </p:spPr>
      </p:sp>
      <p:sp>
        <p:nvSpPr>
          <p:cNvPr id="6" name="Shape 3"/>
          <p:cNvSpPr/>
          <p:nvPr/>
        </p:nvSpPr>
        <p:spPr>
          <a:xfrm>
            <a:off x="8382305" y="952805"/>
            <a:ext cx="3276295" cy="1143000"/>
          </a:xfrm>
          <a:prstGeom prst="roundRect">
            <a:avLst>
              <a:gd name="adj" fmla="val 16000"/>
            </a:avLst>
          </a:prstGeom>
          <a:solidFill>
            <a:srgbClr val="FFFFFF">
              <a:alpha val="8000"/>
            </a:srgbClr>
          </a:solidFill>
          <a:ln/>
        </p:spPr>
      </p:sp>
      <p:sp>
        <p:nvSpPr>
          <p:cNvPr id="7" name="Shape 4"/>
          <p:cNvSpPr/>
          <p:nvPr/>
        </p:nvSpPr>
        <p:spPr>
          <a:xfrm>
            <a:off x="8382305" y="952805"/>
            <a:ext cx="38405" cy="1143000"/>
          </a:xfrm>
          <a:prstGeom prst="roundRect">
            <a:avLst>
              <a:gd name="adj" fmla="val 476188"/>
            </a:avLst>
          </a:prstGeom>
          <a:solidFill>
            <a:srgbClr val="C9A227"/>
          </a:solidFill>
          <a:ln w="12700">
            <a:solidFill>
              <a:srgbClr val="C9A227">
                <a:alpha val="0"/>
              </a:srgbClr>
            </a:solidFill>
            <a:prstDash val="solid"/>
          </a:ln>
        </p:spPr>
      </p:sp>
      <p:sp>
        <p:nvSpPr>
          <p:cNvPr id="8" name="Shape 5"/>
          <p:cNvSpPr/>
          <p:nvPr/>
        </p:nvSpPr>
        <p:spPr>
          <a:xfrm>
            <a:off x="571500" y="1809598"/>
            <a:ext cx="7467905" cy="2048256"/>
          </a:xfrm>
          <a:prstGeom prst="roundRect">
            <a:avLst>
              <a:gd name="adj" fmla="val 4153"/>
            </a:avLst>
          </a:prstGeom>
          <a:solidFill>
            <a:srgbClr val="FFFFFF">
              <a:alpha val="10000"/>
            </a:srgbClr>
          </a:solidFill>
          <a:ln/>
        </p:spPr>
      </p:sp>
      <p:sp>
        <p:nvSpPr>
          <p:cNvPr id="9" name="Shape 6"/>
          <p:cNvSpPr/>
          <p:nvPr/>
        </p:nvSpPr>
        <p:spPr>
          <a:xfrm>
            <a:off x="571500" y="1809598"/>
            <a:ext cx="38405" cy="2048256"/>
          </a:xfrm>
          <a:prstGeom prst="roundRect">
            <a:avLst>
              <a:gd name="adj" fmla="val 221483"/>
            </a:avLst>
          </a:prstGeom>
          <a:solidFill>
            <a:srgbClr val="C9A227"/>
          </a:solidFill>
          <a:ln w="12700">
            <a:solidFill>
              <a:srgbClr val="C9A227">
                <a:alpha val="0"/>
              </a:srgbClr>
            </a:solidFill>
            <a:prstDash val="solid"/>
          </a:ln>
        </p:spPr>
      </p:sp>
      <p:sp>
        <p:nvSpPr>
          <p:cNvPr id="10" name="Shape 7"/>
          <p:cNvSpPr/>
          <p:nvPr/>
        </p:nvSpPr>
        <p:spPr>
          <a:xfrm>
            <a:off x="571500" y="4000500"/>
            <a:ext cx="7467905" cy="2048256"/>
          </a:xfrm>
          <a:prstGeom prst="roundRect">
            <a:avLst>
              <a:gd name="adj" fmla="val 4153"/>
            </a:avLst>
          </a:prstGeom>
          <a:solidFill>
            <a:srgbClr val="FFFFFF">
              <a:alpha val="10000"/>
            </a:srgbClr>
          </a:solidFill>
          <a:ln/>
        </p:spPr>
      </p:sp>
      <p:sp>
        <p:nvSpPr>
          <p:cNvPr id="11" name="Shape 8"/>
          <p:cNvSpPr/>
          <p:nvPr/>
        </p:nvSpPr>
        <p:spPr>
          <a:xfrm>
            <a:off x="571500" y="4000500"/>
            <a:ext cx="38405" cy="2048256"/>
          </a:xfrm>
          <a:prstGeom prst="roundRect">
            <a:avLst>
              <a:gd name="adj" fmla="val 221483"/>
            </a:avLst>
          </a:prstGeom>
          <a:solidFill>
            <a:srgbClr val="C9A227"/>
          </a:solidFill>
          <a:ln w="12700">
            <a:solidFill>
              <a:srgbClr val="C9A227">
                <a:alpha val="0"/>
              </a:srgbClr>
            </a:solidFill>
            <a:prstDash val="solid"/>
          </a:ln>
        </p:spPr>
      </p:sp>
      <p:sp>
        <p:nvSpPr>
          <p:cNvPr id="12" name="Shape 9"/>
          <p:cNvSpPr/>
          <p:nvPr/>
        </p:nvSpPr>
        <p:spPr>
          <a:xfrm>
            <a:off x="8382305" y="2286000"/>
            <a:ext cx="3258007" cy="3066898"/>
          </a:xfrm>
          <a:prstGeom prst="roundRect">
            <a:avLst>
              <a:gd name="adj" fmla="val 2222"/>
            </a:avLst>
          </a:prstGeom>
          <a:solidFill>
            <a:srgbClr val="FFFFFF">
              <a:alpha val="5000"/>
            </a:srgbClr>
          </a:solidFill>
          <a:ln w="12700">
            <a:solidFill>
              <a:srgbClr val="FFFFFF">
                <a:alpha val="15000"/>
              </a:srgbClr>
            </a:solidFill>
            <a:prstDash val="solid"/>
          </a:ln>
        </p:spPr>
      </p:sp>
      <p:sp>
        <p:nvSpPr>
          <p:cNvPr id="13" name="Shape 10"/>
          <p:cNvSpPr/>
          <p:nvPr/>
        </p:nvSpPr>
        <p:spPr>
          <a:xfrm>
            <a:off x="8382305" y="5524805"/>
            <a:ext cx="3238805" cy="523951"/>
          </a:xfrm>
          <a:prstGeom prst="roundRect">
            <a:avLst>
              <a:gd name="adj" fmla="val 50769"/>
            </a:avLst>
          </a:prstGeom>
          <a:solidFill>
            <a:srgbClr val="C9A227">
              <a:alpha val="15000"/>
            </a:srgbClr>
          </a:solidFill>
          <a:ln w="12700">
            <a:solidFill>
              <a:srgbClr val="FFFFFF">
                <a:alpha val="0"/>
              </a:srgbClr>
            </a:solidFill>
            <a:prstDash val="solid"/>
          </a:ln>
        </p:spPr>
      </p:sp>
      <p:sp>
        <p:nvSpPr>
          <p:cNvPr id="14" name="Shape 11"/>
          <p:cNvSpPr/>
          <p:nvPr/>
        </p:nvSpPr>
        <p:spPr>
          <a:xfrm>
            <a:off x="571500" y="6238951"/>
            <a:ext cx="11048695" cy="428854"/>
          </a:xfrm>
          <a:prstGeom prst="roundRect">
            <a:avLst>
              <a:gd name="adj" fmla="val 94764"/>
            </a:avLst>
          </a:prstGeom>
          <a:solidFill>
            <a:srgbClr val="000000">
              <a:alpha val="20000"/>
            </a:srgbClr>
          </a:solidFill>
          <a:ln w="12700">
            <a:solidFill>
              <a:srgbClr val="FFFFFF">
                <a:alpha val="0"/>
              </a:srgbClr>
            </a:solidFill>
            <a:prstDash val="solid"/>
          </a:ln>
        </p:spPr>
      </p:sp>
      <p:pic>
        <p:nvPicPr>
          <p:cNvPr id="15" name="Image 1" descr="gen-dedup-05dc34db560da9c4d9f6860df945d1d8.png"/>
          <p:cNvPicPr>
            <a:picLocks noChangeAspect="1"/>
          </p:cNvPicPr>
          <p:nvPr/>
        </p:nvPicPr>
        <p:blipFill>
          <a:blip r:embed="rId4"/>
          <a:srcRect/>
          <a:stretch/>
        </p:blipFill>
        <p:spPr>
          <a:xfrm>
            <a:off x="571500" y="142646"/>
            <a:ext cx="533095" cy="533095"/>
          </a:xfrm>
          <a:prstGeom prst="rect">
            <a:avLst/>
          </a:prstGeom>
        </p:spPr>
      </p:pic>
      <p:pic>
        <p:nvPicPr>
          <p:cNvPr id="16" name="Image 2" descr="gen-dedup-5dfdc7e27dbb91a0330fced165aef72b.png"/>
          <p:cNvPicPr>
            <a:picLocks noChangeAspect="1"/>
          </p:cNvPicPr>
          <p:nvPr/>
        </p:nvPicPr>
        <p:blipFill>
          <a:blip r:embed="rId5"/>
          <a:srcRect/>
          <a:stretch/>
        </p:blipFill>
        <p:spPr>
          <a:xfrm>
            <a:off x="724205" y="295351"/>
            <a:ext cx="228600" cy="228600"/>
          </a:xfrm>
          <a:prstGeom prst="rect">
            <a:avLst/>
          </a:prstGeom>
        </p:spPr>
      </p:pic>
      <p:sp>
        <p:nvSpPr>
          <p:cNvPr id="17" name="Text 12"/>
          <p:cNvSpPr txBox="1"/>
          <p:nvPr/>
        </p:nvSpPr>
        <p:spPr>
          <a:xfrm>
            <a:off x="1190549" y="209398"/>
            <a:ext cx="2857500" cy="324612"/>
          </a:xfrm>
          <a:prstGeom prst="rect">
            <a:avLst/>
          </a:prstGeom>
          <a:noFill/>
          <a:ln/>
        </p:spPr>
        <p:txBody>
          <a:bodyPr wrap="square" lIns="0" tIns="0" rIns="0" bIns="0" rtlCol="0" anchor="ctr"/>
          <a:lstStyle/>
          <a:p>
            <a:pPr marL="0" indent="0" algn="l">
              <a:buNone/>
            </a:pPr>
            <a:r>
              <a:rPr lang="en-US" sz="2100" b="1" kern="0" spc="38" dirty="0">
                <a:solidFill>
                  <a:srgbClr val="FFFFFF"/>
                </a:solidFill>
                <a:latin typeface="Inter" pitchFamily="34" charset="0"/>
                <a:ea typeface="Inter" pitchFamily="34" charset="-122"/>
                <a:cs typeface="Inter" pitchFamily="34" charset="-120"/>
              </a:rPr>
              <a:t>Town of Berkley</a:t>
            </a:r>
            <a:endParaRPr lang="en-US" sz="2100" dirty="0"/>
          </a:p>
        </p:txBody>
      </p:sp>
      <p:sp>
        <p:nvSpPr>
          <p:cNvPr id="18" name="Text 13"/>
          <p:cNvSpPr txBox="1"/>
          <p:nvPr/>
        </p:nvSpPr>
        <p:spPr>
          <a:xfrm>
            <a:off x="8762695" y="171907"/>
            <a:ext cx="2857500" cy="200254"/>
          </a:xfrm>
          <a:prstGeom prst="rect">
            <a:avLst/>
          </a:prstGeom>
          <a:noFill/>
          <a:ln/>
        </p:spPr>
        <p:txBody>
          <a:bodyPr wrap="square" lIns="0" tIns="0" rIns="0" bIns="0" rtlCol="0" anchor="ctr"/>
          <a:lstStyle/>
          <a:p>
            <a:pPr marL="0" indent="0" algn="r">
              <a:buNone/>
            </a:pPr>
            <a:r>
              <a:rPr lang="en-US" sz="1300" b="1" dirty="0">
                <a:solidFill>
                  <a:srgbClr val="FFFFFF"/>
                </a:solidFill>
                <a:latin typeface="Inter" pitchFamily="34" charset="0"/>
                <a:ea typeface="Inter" pitchFamily="34" charset="-122"/>
                <a:cs typeface="Inter" pitchFamily="34" charset="-120"/>
              </a:rPr>
              <a:t>Annual Town Meeting</a:t>
            </a:r>
            <a:endParaRPr lang="en-US" sz="1300" dirty="0"/>
          </a:p>
        </p:txBody>
      </p:sp>
      <p:sp>
        <p:nvSpPr>
          <p:cNvPr id="19" name="Text 14"/>
          <p:cNvSpPr txBox="1"/>
          <p:nvPr/>
        </p:nvSpPr>
        <p:spPr>
          <a:xfrm>
            <a:off x="8762695" y="390449"/>
            <a:ext cx="2857500" cy="191110"/>
          </a:xfrm>
          <a:prstGeom prst="rect">
            <a:avLst/>
          </a:prstGeom>
          <a:noFill/>
          <a:ln/>
        </p:spPr>
        <p:txBody>
          <a:bodyPr wrap="square" lIns="0" tIns="0" rIns="0" bIns="0" rtlCol="0" anchor="ctr"/>
          <a:lstStyle/>
          <a:p>
            <a:pPr marL="0" indent="0" algn="r">
              <a:buNone/>
            </a:pPr>
            <a:r>
              <a:rPr lang="en-US" sz="1200" dirty="0">
                <a:solidFill>
                  <a:srgbClr val="FFFFFF">
                    <a:alpha val="90000"/>
                  </a:srgbClr>
                </a:solidFill>
                <a:latin typeface="Inter" pitchFamily="34" charset="0"/>
                <a:ea typeface="Inter" pitchFamily="34" charset="-122"/>
                <a:cs typeface="Inter" pitchFamily="34" charset="-120"/>
              </a:rPr>
              <a:t>June 1, 2026</a:t>
            </a:r>
            <a:endParaRPr lang="en-US" sz="1200" dirty="0"/>
          </a:p>
        </p:txBody>
      </p:sp>
      <p:sp>
        <p:nvSpPr>
          <p:cNvPr id="20" name="Text 15"/>
          <p:cNvSpPr txBox="1"/>
          <p:nvPr/>
        </p:nvSpPr>
        <p:spPr>
          <a:xfrm>
            <a:off x="571500" y="952805"/>
            <a:ext cx="8695030" cy="629107"/>
          </a:xfrm>
          <a:prstGeom prst="rect">
            <a:avLst/>
          </a:prstGeom>
          <a:noFill/>
          <a:ln/>
        </p:spPr>
        <p:txBody>
          <a:bodyPr wrap="square" lIns="0" tIns="0" rIns="0" bIns="0" rtlCol="0" anchor="ctr"/>
          <a:lstStyle/>
          <a:p>
            <a:pPr marL="0" indent="0" algn="l">
              <a:buNone/>
            </a:pPr>
            <a:r>
              <a:rPr lang="en-US" sz="4500" b="1" dirty="0">
                <a:solidFill>
                  <a:srgbClr val="FFFFFF"/>
                </a:solidFill>
                <a:latin typeface="Inter" pitchFamily="34" charset="0"/>
                <a:ea typeface="Inter" pitchFamily="34" charset="-122"/>
                <a:cs typeface="Inter" pitchFamily="34" charset="-120"/>
              </a:rPr>
              <a:t>Article 7 - Debt Service</a:t>
            </a:r>
            <a:endParaRPr lang="en-US" sz="4500" dirty="0"/>
          </a:p>
        </p:txBody>
      </p:sp>
      <p:sp>
        <p:nvSpPr>
          <p:cNvPr id="21" name="Text 16"/>
          <p:cNvSpPr txBox="1"/>
          <p:nvPr/>
        </p:nvSpPr>
        <p:spPr>
          <a:xfrm>
            <a:off x="8524951" y="1095451"/>
            <a:ext cx="2953512" cy="247802"/>
          </a:xfrm>
          <a:prstGeom prst="rect">
            <a:avLst/>
          </a:prstGeom>
          <a:noFill/>
          <a:ln/>
        </p:spPr>
        <p:txBody>
          <a:bodyPr wrap="square" lIns="0" tIns="0" rIns="0" bIns="0" rtlCol="0" anchor="ctr"/>
          <a:lstStyle/>
          <a:p>
            <a:pPr marL="0" indent="0" algn="l">
              <a:buNone/>
            </a:pPr>
            <a:r>
              <a:rPr lang="en-US" sz="1600" dirty="0">
                <a:solidFill>
                  <a:srgbClr val="FFFFFF">
                    <a:alpha val="90000"/>
                  </a:srgbClr>
                </a:solidFill>
                <a:latin typeface="Inter" pitchFamily="34" charset="0"/>
                <a:ea typeface="Inter" pitchFamily="34" charset="-122"/>
                <a:cs typeface="Inter" pitchFamily="34" charset="-120"/>
              </a:rPr>
              <a:t>Total Debt Service</a:t>
            </a:r>
            <a:endParaRPr lang="en-US" sz="1600" dirty="0"/>
          </a:p>
        </p:txBody>
      </p:sp>
      <p:sp>
        <p:nvSpPr>
          <p:cNvPr id="22" name="Text 17"/>
          <p:cNvSpPr txBox="1"/>
          <p:nvPr/>
        </p:nvSpPr>
        <p:spPr>
          <a:xfrm>
            <a:off x="8524951" y="1343254"/>
            <a:ext cx="2953512" cy="571500"/>
          </a:xfrm>
          <a:prstGeom prst="rect">
            <a:avLst/>
          </a:prstGeom>
          <a:noFill/>
          <a:ln/>
        </p:spPr>
        <p:txBody>
          <a:bodyPr wrap="square" lIns="0" tIns="0" rIns="0" bIns="0" rtlCol="0" anchor="ctr"/>
          <a:lstStyle/>
          <a:p>
            <a:pPr marL="0" indent="0" algn="r">
              <a:buNone/>
            </a:pPr>
            <a:r>
              <a:rPr lang="en-US" sz="3700" b="1" dirty="0">
                <a:solidFill>
                  <a:srgbClr val="C9A227"/>
                </a:solidFill>
                <a:latin typeface="Inter" pitchFamily="34" charset="0"/>
                <a:ea typeface="Inter" pitchFamily="34" charset="-122"/>
                <a:cs typeface="Inter" pitchFamily="34" charset="-120"/>
              </a:rPr>
              <a:t>$3,867,340</a:t>
            </a:r>
            <a:endParaRPr lang="en-US" sz="3700" dirty="0"/>
          </a:p>
        </p:txBody>
      </p:sp>
      <p:sp>
        <p:nvSpPr>
          <p:cNvPr id="23" name="Shape 18"/>
          <p:cNvSpPr/>
          <p:nvPr/>
        </p:nvSpPr>
        <p:spPr>
          <a:xfrm>
            <a:off x="761695" y="2286000"/>
            <a:ext cx="7048195" cy="19202"/>
          </a:xfrm>
          <a:prstGeom prst="rect">
            <a:avLst/>
          </a:prstGeom>
          <a:solidFill>
            <a:srgbClr val="FFFFFF">
              <a:alpha val="20000"/>
            </a:srgbClr>
          </a:solidFill>
          <a:ln w="12700">
            <a:solidFill>
              <a:srgbClr val="FFFFFF">
                <a:alpha val="0"/>
              </a:srgbClr>
            </a:solidFill>
            <a:prstDash val="solid"/>
          </a:ln>
        </p:spPr>
      </p:sp>
      <p:sp>
        <p:nvSpPr>
          <p:cNvPr id="24" name="Text 19"/>
          <p:cNvSpPr txBox="1"/>
          <p:nvPr/>
        </p:nvSpPr>
        <p:spPr>
          <a:xfrm>
            <a:off x="761695" y="1904695"/>
            <a:ext cx="3117190" cy="342900"/>
          </a:xfrm>
          <a:prstGeom prst="rect">
            <a:avLst/>
          </a:prstGeom>
          <a:noFill/>
          <a:ln/>
        </p:spPr>
        <p:txBody>
          <a:bodyPr wrap="square" lIns="0" tIns="0" rIns="0" bIns="0" rtlCol="0" anchor="ctr"/>
          <a:lstStyle/>
          <a:p>
            <a:pPr marL="0" indent="0" algn="l">
              <a:buNone/>
            </a:pPr>
            <a:r>
              <a:rPr lang="en-US" sz="2200" b="1" dirty="0">
                <a:solidFill>
                  <a:srgbClr val="C9A227"/>
                </a:solidFill>
                <a:latin typeface="Inter" pitchFamily="34" charset="0"/>
                <a:ea typeface="Inter" pitchFamily="34" charset="-122"/>
                <a:cs typeface="Inter" pitchFamily="34" charset="-120"/>
              </a:rPr>
              <a:t>Retirement of Debt</a:t>
            </a:r>
            <a:endParaRPr lang="en-US" sz="2200" dirty="0"/>
          </a:p>
        </p:txBody>
      </p:sp>
      <p:sp>
        <p:nvSpPr>
          <p:cNvPr id="25" name="Text 20"/>
          <p:cNvSpPr txBox="1"/>
          <p:nvPr/>
        </p:nvSpPr>
        <p:spPr>
          <a:xfrm>
            <a:off x="6299302" y="1904695"/>
            <a:ext cx="1802282" cy="342900"/>
          </a:xfrm>
          <a:prstGeom prst="rect">
            <a:avLst/>
          </a:prstGeom>
          <a:noFill/>
          <a:ln/>
        </p:spPr>
        <p:txBody>
          <a:bodyPr wrap="square" lIns="0" tIns="0" rIns="0" bIns="0" rtlCol="0" anchor="ctr"/>
          <a:lstStyle/>
          <a:p>
            <a:pPr marL="0" indent="0" algn="l">
              <a:buNone/>
            </a:pPr>
            <a:r>
              <a:rPr lang="en-US" sz="2200" b="1" dirty="0">
                <a:solidFill>
                  <a:srgbClr val="FFFFFF"/>
                </a:solidFill>
                <a:latin typeface="Inter" pitchFamily="34" charset="0"/>
                <a:ea typeface="Inter" pitchFamily="34" charset="-122"/>
                <a:cs typeface="Inter" pitchFamily="34" charset="-120"/>
              </a:rPr>
              <a:t>$1,419,799</a:t>
            </a:r>
            <a:endParaRPr lang="en-US" sz="2200" dirty="0"/>
          </a:p>
        </p:txBody>
      </p:sp>
      <p:sp>
        <p:nvSpPr>
          <p:cNvPr id="26" name="Text 21"/>
          <p:cNvSpPr txBox="1"/>
          <p:nvPr/>
        </p:nvSpPr>
        <p:spPr>
          <a:xfrm>
            <a:off x="761695" y="2381098"/>
            <a:ext cx="2913278"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Town Office Building</a:t>
            </a:r>
            <a:endParaRPr lang="en-US" sz="1900" dirty="0"/>
          </a:p>
        </p:txBody>
      </p:sp>
      <p:sp>
        <p:nvSpPr>
          <p:cNvPr id="27" name="Text 22"/>
          <p:cNvSpPr txBox="1"/>
          <p:nvPr/>
        </p:nvSpPr>
        <p:spPr>
          <a:xfrm>
            <a:off x="6690665" y="2381098"/>
            <a:ext cx="1234440"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$180,000</a:t>
            </a:r>
            <a:endParaRPr lang="en-US" sz="1900" dirty="0"/>
          </a:p>
        </p:txBody>
      </p:sp>
      <p:sp>
        <p:nvSpPr>
          <p:cNvPr id="28" name="Text 23"/>
          <p:cNvSpPr txBox="1"/>
          <p:nvPr/>
        </p:nvSpPr>
        <p:spPr>
          <a:xfrm>
            <a:off x="761695" y="2714854"/>
            <a:ext cx="2619756"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SBRSD High School</a:t>
            </a:r>
            <a:endParaRPr lang="en-US" sz="1900" dirty="0"/>
          </a:p>
        </p:txBody>
      </p:sp>
      <p:sp>
        <p:nvSpPr>
          <p:cNvPr id="29" name="Text 24"/>
          <p:cNvSpPr txBox="1"/>
          <p:nvPr/>
        </p:nvSpPr>
        <p:spPr>
          <a:xfrm>
            <a:off x="6627571" y="2714854"/>
            <a:ext cx="1191463"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$400,949</a:t>
            </a:r>
            <a:endParaRPr lang="en-US" sz="1900" dirty="0"/>
          </a:p>
        </p:txBody>
      </p:sp>
      <p:sp>
        <p:nvSpPr>
          <p:cNvPr id="30" name="Text 25"/>
          <p:cNvSpPr txBox="1"/>
          <p:nvPr/>
        </p:nvSpPr>
        <p:spPr>
          <a:xfrm>
            <a:off x="761695" y="3047695"/>
            <a:ext cx="2799893"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Bristol Plymouth HS</a:t>
            </a:r>
            <a:endParaRPr lang="en-US" sz="1900" dirty="0"/>
          </a:p>
        </p:txBody>
      </p:sp>
      <p:sp>
        <p:nvSpPr>
          <p:cNvPr id="31" name="Text 26"/>
          <p:cNvSpPr txBox="1"/>
          <p:nvPr/>
        </p:nvSpPr>
        <p:spPr>
          <a:xfrm>
            <a:off x="6708038" y="3047695"/>
            <a:ext cx="1233526"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$163,850</a:t>
            </a:r>
            <a:endParaRPr lang="en-US" sz="1900" dirty="0"/>
          </a:p>
        </p:txBody>
      </p:sp>
      <p:sp>
        <p:nvSpPr>
          <p:cNvPr id="32" name="Text 27"/>
          <p:cNvSpPr txBox="1"/>
          <p:nvPr/>
        </p:nvSpPr>
        <p:spPr>
          <a:xfrm>
            <a:off x="761695" y="3381451"/>
            <a:ext cx="3079699"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Berkley Comm. School</a:t>
            </a:r>
            <a:endParaRPr lang="en-US" sz="1900" dirty="0"/>
          </a:p>
        </p:txBody>
      </p:sp>
      <p:sp>
        <p:nvSpPr>
          <p:cNvPr id="33" name="Text 28"/>
          <p:cNvSpPr txBox="1"/>
          <p:nvPr/>
        </p:nvSpPr>
        <p:spPr>
          <a:xfrm>
            <a:off x="6664147" y="3381451"/>
            <a:ext cx="1235354"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$675,000</a:t>
            </a:r>
            <a:endParaRPr lang="en-US" sz="1900" dirty="0"/>
          </a:p>
        </p:txBody>
      </p:sp>
      <p:sp>
        <p:nvSpPr>
          <p:cNvPr id="34" name="Shape 29"/>
          <p:cNvSpPr/>
          <p:nvPr/>
        </p:nvSpPr>
        <p:spPr>
          <a:xfrm>
            <a:off x="761695" y="4476902"/>
            <a:ext cx="7048195" cy="19202"/>
          </a:xfrm>
          <a:prstGeom prst="rect">
            <a:avLst/>
          </a:prstGeom>
          <a:solidFill>
            <a:srgbClr val="FFFFFF">
              <a:alpha val="20000"/>
            </a:srgbClr>
          </a:solidFill>
          <a:ln w="12700">
            <a:solidFill>
              <a:srgbClr val="FFFFFF">
                <a:alpha val="0"/>
              </a:srgbClr>
            </a:solidFill>
            <a:prstDash val="solid"/>
          </a:ln>
        </p:spPr>
      </p:sp>
      <p:sp>
        <p:nvSpPr>
          <p:cNvPr id="35" name="Text 30"/>
          <p:cNvSpPr txBox="1"/>
          <p:nvPr/>
        </p:nvSpPr>
        <p:spPr>
          <a:xfrm>
            <a:off x="761695" y="4095598"/>
            <a:ext cx="1281074" cy="342900"/>
          </a:xfrm>
          <a:prstGeom prst="rect">
            <a:avLst/>
          </a:prstGeom>
          <a:noFill/>
          <a:ln/>
        </p:spPr>
        <p:txBody>
          <a:bodyPr wrap="square" lIns="0" tIns="0" rIns="0" bIns="0" rtlCol="0" anchor="ctr"/>
          <a:lstStyle/>
          <a:p>
            <a:pPr marL="0" indent="0" algn="l">
              <a:buNone/>
            </a:pPr>
            <a:r>
              <a:rPr lang="en-US" sz="2200" b="1" dirty="0">
                <a:solidFill>
                  <a:srgbClr val="C9A227"/>
                </a:solidFill>
                <a:latin typeface="Inter" pitchFamily="34" charset="0"/>
                <a:ea typeface="Inter" pitchFamily="34" charset="-122"/>
                <a:cs typeface="Inter" pitchFamily="34" charset="-120"/>
              </a:rPr>
              <a:t>Interest</a:t>
            </a:r>
            <a:endParaRPr lang="en-US" sz="2200" dirty="0"/>
          </a:p>
        </p:txBody>
      </p:sp>
      <p:sp>
        <p:nvSpPr>
          <p:cNvPr id="36" name="Text 31"/>
          <p:cNvSpPr txBox="1"/>
          <p:nvPr/>
        </p:nvSpPr>
        <p:spPr>
          <a:xfrm>
            <a:off x="6254496" y="4095598"/>
            <a:ext cx="1834286" cy="342900"/>
          </a:xfrm>
          <a:prstGeom prst="rect">
            <a:avLst/>
          </a:prstGeom>
          <a:noFill/>
          <a:ln/>
        </p:spPr>
        <p:txBody>
          <a:bodyPr wrap="square" lIns="0" tIns="0" rIns="0" bIns="0" rtlCol="0" anchor="ctr"/>
          <a:lstStyle/>
          <a:p>
            <a:pPr marL="0" indent="0" algn="l">
              <a:buNone/>
            </a:pPr>
            <a:r>
              <a:rPr lang="en-US" sz="2200" b="1" dirty="0">
                <a:solidFill>
                  <a:srgbClr val="FFFFFF"/>
                </a:solidFill>
                <a:latin typeface="Inter" pitchFamily="34" charset="0"/>
                <a:ea typeface="Inter" pitchFamily="34" charset="-122"/>
                <a:cs typeface="Inter" pitchFamily="34" charset="-120"/>
              </a:rPr>
              <a:t>$2,447,541</a:t>
            </a:r>
            <a:endParaRPr lang="en-US" sz="2200" dirty="0"/>
          </a:p>
        </p:txBody>
      </p:sp>
      <p:sp>
        <p:nvSpPr>
          <p:cNvPr id="37" name="Text 32"/>
          <p:cNvSpPr txBox="1"/>
          <p:nvPr/>
        </p:nvSpPr>
        <p:spPr>
          <a:xfrm>
            <a:off x="761695" y="4572000"/>
            <a:ext cx="2913278"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Town Office Building</a:t>
            </a:r>
            <a:endParaRPr lang="en-US" sz="1900" dirty="0"/>
          </a:p>
        </p:txBody>
      </p:sp>
      <p:sp>
        <p:nvSpPr>
          <p:cNvPr id="38" name="Text 33"/>
          <p:cNvSpPr txBox="1"/>
          <p:nvPr/>
        </p:nvSpPr>
        <p:spPr>
          <a:xfrm>
            <a:off x="6815023" y="4572000"/>
            <a:ext cx="1080821"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$59,250</a:t>
            </a:r>
            <a:endParaRPr lang="en-US" sz="1900" dirty="0"/>
          </a:p>
        </p:txBody>
      </p:sp>
      <p:sp>
        <p:nvSpPr>
          <p:cNvPr id="39" name="Text 34"/>
          <p:cNvSpPr txBox="1"/>
          <p:nvPr/>
        </p:nvSpPr>
        <p:spPr>
          <a:xfrm>
            <a:off x="761695" y="4905756"/>
            <a:ext cx="2619756"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SBRSD High School</a:t>
            </a:r>
            <a:endParaRPr lang="en-US" sz="1900" dirty="0"/>
          </a:p>
        </p:txBody>
      </p:sp>
      <p:sp>
        <p:nvSpPr>
          <p:cNvPr id="40" name="Text 35"/>
          <p:cNvSpPr txBox="1"/>
          <p:nvPr/>
        </p:nvSpPr>
        <p:spPr>
          <a:xfrm>
            <a:off x="6697066" y="4905756"/>
            <a:ext cx="1233526"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$162,634</a:t>
            </a:r>
            <a:endParaRPr lang="en-US" sz="1900" dirty="0"/>
          </a:p>
        </p:txBody>
      </p:sp>
      <p:sp>
        <p:nvSpPr>
          <p:cNvPr id="41" name="Text 36"/>
          <p:cNvSpPr txBox="1"/>
          <p:nvPr/>
        </p:nvSpPr>
        <p:spPr>
          <a:xfrm>
            <a:off x="761695" y="5238598"/>
            <a:ext cx="2799893"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Bristol Plymouth HS</a:t>
            </a:r>
            <a:endParaRPr lang="en-US" sz="1900" dirty="0"/>
          </a:p>
        </p:txBody>
      </p:sp>
      <p:sp>
        <p:nvSpPr>
          <p:cNvPr id="42" name="Text 37"/>
          <p:cNvSpPr txBox="1"/>
          <p:nvPr/>
        </p:nvSpPr>
        <p:spPr>
          <a:xfrm>
            <a:off x="6702552" y="5238598"/>
            <a:ext cx="1233526"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$429,881</a:t>
            </a:r>
            <a:endParaRPr lang="en-US" sz="1900" dirty="0"/>
          </a:p>
        </p:txBody>
      </p:sp>
      <p:sp>
        <p:nvSpPr>
          <p:cNvPr id="43" name="Text 38"/>
          <p:cNvSpPr txBox="1"/>
          <p:nvPr/>
        </p:nvSpPr>
        <p:spPr>
          <a:xfrm>
            <a:off x="761695" y="5572354"/>
            <a:ext cx="3079699"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Berkley Comm. School</a:t>
            </a:r>
            <a:endParaRPr lang="en-US" sz="1900" dirty="0"/>
          </a:p>
        </p:txBody>
      </p:sp>
      <p:sp>
        <p:nvSpPr>
          <p:cNvPr id="44" name="Text 39"/>
          <p:cNvSpPr txBox="1"/>
          <p:nvPr/>
        </p:nvSpPr>
        <p:spPr>
          <a:xfrm>
            <a:off x="6527902" y="5572354"/>
            <a:ext cx="1530706" cy="295351"/>
          </a:xfrm>
          <a:prstGeom prst="rect">
            <a:avLst/>
          </a:prstGeom>
          <a:noFill/>
          <a:ln/>
        </p:spPr>
        <p:txBody>
          <a:bodyPr wrap="square" lIns="0" tIns="0" rIns="0" bIns="0" rtlCol="0" anchor="ctr"/>
          <a:lstStyle/>
          <a:p>
            <a:pPr marL="0" indent="0" algn="l">
              <a:buNone/>
            </a:pPr>
            <a:r>
              <a:rPr lang="en-US" sz="1900" dirty="0">
                <a:solidFill>
                  <a:srgbClr val="FFFFFF"/>
                </a:solidFill>
                <a:latin typeface="Inter" pitchFamily="34" charset="0"/>
                <a:ea typeface="Inter" pitchFamily="34" charset="-122"/>
                <a:cs typeface="Inter" pitchFamily="34" charset="-120"/>
              </a:rPr>
              <a:t>$1,795,776</a:t>
            </a:r>
            <a:endParaRPr lang="en-US" sz="1900" dirty="0"/>
          </a:p>
        </p:txBody>
      </p:sp>
      <p:pic>
        <p:nvPicPr>
          <p:cNvPr id="45" name="Image 3" descr="gen-dedup-8beb72bbee03f93cd301df2b01931e8f.png"/>
          <p:cNvPicPr>
            <a:picLocks noChangeAspect="1"/>
          </p:cNvPicPr>
          <p:nvPr/>
        </p:nvPicPr>
        <p:blipFill>
          <a:blip r:embed="rId6"/>
          <a:srcRect t="-43558" b="-43558"/>
          <a:stretch/>
        </p:blipFill>
        <p:spPr>
          <a:xfrm>
            <a:off x="8524951" y="2428646"/>
            <a:ext cx="2952598" cy="2762402"/>
          </a:xfrm>
          <a:prstGeom prst="rect">
            <a:avLst/>
          </a:prstGeom>
        </p:spPr>
      </p:pic>
      <p:sp>
        <p:nvSpPr>
          <p:cNvPr id="46" name="Text 40"/>
          <p:cNvSpPr txBox="1"/>
          <p:nvPr/>
        </p:nvSpPr>
        <p:spPr>
          <a:xfrm>
            <a:off x="8997696" y="5639105"/>
            <a:ext cx="3091586"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Inter" pitchFamily="34" charset="0"/>
                <a:ea typeface="Inter" pitchFamily="34" charset="-122"/>
                <a:cs typeface="Inter" pitchFamily="34" charset="-120"/>
              </a:rPr>
              <a:t>Vote: Simple Majority</a:t>
            </a:r>
            <a:endParaRPr lang="en-US" sz="1800" dirty="0"/>
          </a:p>
        </p:txBody>
      </p:sp>
      <p:pic>
        <p:nvPicPr>
          <p:cNvPr id="47" name="Image 4" descr="gen-dedup-623b1b12b25b6458748c154c77c5bba6.png"/>
          <p:cNvPicPr>
            <a:picLocks noChangeAspect="1"/>
          </p:cNvPicPr>
          <p:nvPr/>
        </p:nvPicPr>
        <p:blipFill>
          <a:blip r:embed="rId7"/>
          <a:srcRect t="-45" b="-45"/>
          <a:stretch/>
        </p:blipFill>
        <p:spPr>
          <a:xfrm>
            <a:off x="8645652" y="5658307"/>
            <a:ext cx="256946" cy="228600"/>
          </a:xfrm>
          <a:prstGeom prst="rect">
            <a:avLst/>
          </a:prstGeom>
        </p:spPr>
      </p:pic>
      <p:sp>
        <p:nvSpPr>
          <p:cNvPr id="48" name="Text 41"/>
          <p:cNvSpPr txBox="1"/>
          <p:nvPr/>
        </p:nvSpPr>
        <p:spPr>
          <a:xfrm>
            <a:off x="1105510" y="6353251"/>
            <a:ext cx="10230307" cy="191110"/>
          </a:xfrm>
          <a:prstGeom prst="rect">
            <a:avLst/>
          </a:prstGeom>
          <a:noFill/>
          <a:ln/>
        </p:spPr>
        <p:txBody>
          <a:bodyPr wrap="square" lIns="0" tIns="0" rIns="0" bIns="0" rtlCol="0" anchor="ctr"/>
          <a:lstStyle/>
          <a:p>
            <a:pPr marL="0" indent="0" algn="l">
              <a:buNone/>
            </a:pPr>
            <a:r>
              <a:rPr lang="en-US" sz="1200" dirty="0">
                <a:solidFill>
                  <a:srgbClr val="FFFFFF">
                    <a:alpha val="90000"/>
                  </a:srgbClr>
                </a:solidFill>
                <a:latin typeface="Inter" pitchFamily="34" charset="0"/>
                <a:ea typeface="Inter" pitchFamily="34" charset="-122"/>
                <a:cs typeface="Inter" pitchFamily="34" charset="-120"/>
              </a:rPr>
              <a:t>All amounts funded from taxation</a:t>
            </a:r>
            <a:endParaRPr lang="en-US" sz="1200" dirty="0"/>
          </a:p>
        </p:txBody>
      </p:sp>
      <p:pic>
        <p:nvPicPr>
          <p:cNvPr id="49" name="Image 5" descr="gen-dedup-fd3a9a3002838269f9a5a09e82725bab.png"/>
          <p:cNvPicPr>
            <a:picLocks noChangeAspect="1"/>
          </p:cNvPicPr>
          <p:nvPr/>
        </p:nvPicPr>
        <p:blipFill>
          <a:blip r:embed="rId8"/>
          <a:srcRect/>
          <a:stretch/>
        </p:blipFill>
        <p:spPr>
          <a:xfrm>
            <a:off x="857707" y="6372454"/>
            <a:ext cx="152705" cy="1527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1335</Words>
  <Application>Microsoft Office PowerPoint</Application>
  <PresentationFormat>Widescreen</PresentationFormat>
  <Paragraphs>386</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Generated by Gen-Spark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Multi-page HTML Content</dc:title>
  <dc:subject>PptxGenJS Presentation</dc:subject>
  <dc:creator>Visual Extract to PPTX Converter</dc:creator>
  <cp:lastModifiedBy>Ashley Tigano</cp:lastModifiedBy>
  <cp:revision>1</cp:revision>
  <dcterms:created xsi:type="dcterms:W3CDTF">2026-05-27T15:57:52Z</dcterms:created>
  <dcterms:modified xsi:type="dcterms:W3CDTF">2026-05-28T18:22:28Z</dcterms:modified>
</cp:coreProperties>
</file>